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58" r:id="rId3"/>
    <p:sldId id="267" r:id="rId4"/>
    <p:sldId id="266" r:id="rId5"/>
    <p:sldId id="259" r:id="rId6"/>
    <p:sldId id="260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7" r:id="rId24"/>
    <p:sldId id="288" r:id="rId25"/>
    <p:sldId id="265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133D"/>
    <a:srgbClr val="3B20E0"/>
    <a:srgbClr val="800000"/>
    <a:srgbClr val="FFFF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945E65-E486-4270-A758-A263CF4D766D}" type="datetimeFigureOut">
              <a:rPr lang="ru-RU" smtClean="0"/>
              <a:pPr/>
              <a:t>31.01.2020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F107A-797B-4911-ABDA-CD07C53950B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4230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7F107A-797B-4911-ABDA-CD07C53950B3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308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708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7054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278576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639119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 b="1" cap="none" spc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935416810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2297580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5584357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92988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2381528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677541496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092151608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38133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defTabSz="914400" rtl="0" eaLnBrk="1" latinLnBrk="0" hangingPunct="1">
        <a:spcBef>
          <a:spcPct val="0"/>
        </a:spcBef>
        <a:buNone/>
        <a:defRPr sz="4400" b="1" kern="1200" cap="none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accent2">
              <a:lumMod val="5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gif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43042" y="2714620"/>
            <a:ext cx="6215106" cy="1785950"/>
          </a:xfrm>
        </p:spPr>
        <p:txBody>
          <a:bodyPr>
            <a:noAutofit/>
          </a:bodyPr>
          <a:lstStyle/>
          <a:p>
            <a:r>
              <a:rPr lang="ru-RU" dirty="0" smtClean="0"/>
              <a:t>Технология ТРИЗ </a:t>
            </a:r>
            <a:br>
              <a:rPr lang="ru-RU" dirty="0" smtClean="0"/>
            </a:br>
            <a:r>
              <a:rPr lang="ru-RU" dirty="0" smtClean="0"/>
              <a:t>в детском саду.</a:t>
            </a:r>
            <a:br>
              <a:rPr lang="ru-RU" dirty="0" smtClean="0"/>
            </a:b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143108" y="5500702"/>
            <a:ext cx="4714908" cy="1071570"/>
          </a:xfrm>
        </p:spPr>
        <p:txBody>
          <a:bodyPr>
            <a:normAutofit fontScale="85000" lnSpcReduction="20000"/>
          </a:bodyPr>
          <a:lstStyle/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Подготовил: воспитатель </a:t>
            </a:r>
            <a:r>
              <a:rPr lang="ru-RU" sz="2000" dirty="0" err="1" smtClean="0">
                <a:solidFill>
                  <a:schemeClr val="accent1">
                    <a:lumMod val="50000"/>
                  </a:schemeClr>
                </a:solidFill>
                <a:effectLst/>
              </a:rPr>
              <a:t>Женчук</a:t>
            </a:r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Анастасия Васильевна.</a:t>
            </a:r>
          </a:p>
          <a:p>
            <a:r>
              <a:rPr lang="ru-RU" sz="2000" dirty="0" smtClean="0">
                <a:solidFill>
                  <a:schemeClr val="accent1">
                    <a:lumMod val="50000"/>
                  </a:schemeClr>
                </a:solidFill>
                <a:effectLst/>
              </a:rPr>
              <a:t>      МБДОУ №23 «Ромашка»</a:t>
            </a:r>
          </a:p>
          <a:p>
            <a:pPr algn="l"/>
            <a:r>
              <a:rPr lang="ru-RU" sz="1900" dirty="0" smtClean="0">
                <a:solidFill>
                  <a:srgbClr val="002060"/>
                </a:solidFill>
                <a:effectLst/>
              </a:rPr>
              <a:t>                 </a:t>
            </a:r>
            <a:endParaRPr lang="ru-RU" sz="1800" dirty="0">
              <a:solidFill>
                <a:srgbClr val="002060"/>
              </a:solidFill>
              <a:effectLst/>
            </a:endParaRPr>
          </a:p>
        </p:txBody>
      </p:sp>
      <p:pic>
        <p:nvPicPr>
          <p:cNvPr id="1031" name="Picture 7" descr="C:\Users\User\Pictures\Анимации\анимашки\анимашки радуга\25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428604"/>
            <a:ext cx="7255506" cy="2786082"/>
          </a:xfrm>
          <a:prstGeom prst="rect">
            <a:avLst/>
          </a:prstGeom>
          <a:noFill/>
        </p:spPr>
      </p:pic>
      <p:pic>
        <p:nvPicPr>
          <p:cNvPr id="1029" name="Picture 5" descr="C:\Users\User\Pictures\Анимации\анимашки\солнышки\солнышко6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786182" y="142852"/>
            <a:ext cx="2268992" cy="2071688"/>
          </a:xfrm>
          <a:prstGeom prst="rect">
            <a:avLst/>
          </a:prstGeom>
          <a:noFill/>
        </p:spPr>
      </p:pic>
      <p:pic>
        <p:nvPicPr>
          <p:cNvPr id="1026" name="Picture 2" descr="C:\Users\User\Downloads\Анимации\анимашки смешарики на прозрачном фоне для презентаций_ 17 тыс изображений найдено в Яндекс.Картинках_files\смешарики\0_87b60_11c3fd43_M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34" y="4711097"/>
            <a:ext cx="1643074" cy="1730183"/>
          </a:xfrm>
          <a:prstGeom prst="rect">
            <a:avLst/>
          </a:prstGeom>
          <a:noFill/>
        </p:spPr>
      </p:pic>
      <p:pic>
        <p:nvPicPr>
          <p:cNvPr id="1027" name="Picture 3" descr="C:\Users\User\Downloads\Анимации\анимашки смешарики на прозрачном фоне для презентаций_ 17 тыс изображений найдено в Яндекс.Картинках_files\0_8af90_d95c5ce8_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929454" y="4143380"/>
            <a:ext cx="1785950" cy="220487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139857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ТРИЗ для дошкольников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980728"/>
            <a:ext cx="8928992" cy="5616624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/>
              <a:t>Это программа коллективных игр и занятий с подробными методическими рекомендациями.</a:t>
            </a:r>
          </a:p>
          <a:p>
            <a:pPr marL="0" indent="0">
              <a:buNone/>
            </a:pPr>
            <a:r>
              <a:rPr lang="ru-RU" b="1" dirty="0" smtClean="0"/>
              <a:t>Все занятия и игры предлагают самостоятельный выбор ребенком темы, материала и вида деятельности. Они учат детей выявлять противоречивые свойства предметов, явлений и разрешать эти противоречия. Разрешение противоречий – ключ к творческому мышлению.</a:t>
            </a:r>
            <a:endParaRPr lang="ru-RU" b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Основным средством работы с детьми является педагогический поиск.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158" y="2500306"/>
            <a:ext cx="8568952" cy="240030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 smtClean="0"/>
              <a:t>Педагог должен давать детям готовые знания, раскрывать перед ними истину, он должен учить ее находить.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2686967706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функции ТРИЗ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124744"/>
            <a:ext cx="8568952" cy="5001419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Решение творческих и изобретательских задач любой сложности и направленности без перебора вариантов.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Прогнозирование развития технических систем и получение перспективных решений (в том числе и принципиально новых)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/>
              <a:t>Развитие качеств творческой личности.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132085192"/>
      </p:ext>
    </p:extLst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424936" cy="1224136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построения занятий по ТРИЗ</a:t>
            </a:r>
            <a:endParaRPr lang="ru-RU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00200"/>
            <a:ext cx="8928992" cy="506916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Минимум сообщения информации, максимум рассуждений. Оптимальная формула организации обсуждения проблемных ситуаций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2B133D"/>
                </a:solidFill>
              </a:rPr>
              <a:t>      </a:t>
            </a:r>
            <a:r>
              <a:rPr lang="ru-RU" b="1" dirty="0" smtClean="0">
                <a:solidFill>
                  <a:srgbClr val="FF0000"/>
                </a:solidFill>
              </a:rPr>
              <a:t>« мозговой штурм».</a:t>
            </a:r>
            <a:endParaRPr lang="ru-RU" b="1" dirty="0" smtClean="0">
              <a:solidFill>
                <a:srgbClr val="2B133D"/>
              </a:solidFill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Системный подход (все в мире взаимосвязано, и в любое явление должно рассматриваться в развитии).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Включение в процессе познания всех доступных для ребенка мыслительных операций и средств восприятия(анализаторов, причинно-следственных выводов и заключений, сделанных самостоятельно, системно-схематичной наглядности).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Обязательная активизация творческого воображения.</a:t>
            </a:r>
            <a:endParaRPr lang="ru-RU" b="1" dirty="0">
              <a:solidFill>
                <a:srgbClr val="2B13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7658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Что дает творчество ребенку?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7606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Возможность проявить себя.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Стремление получать новую  информацию об окружающем.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Развиваем потребность в познавательной деятельности.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Дает возможность созидать, творить.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Способствует развитию аналитических способностей.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Формировать умение развивать и доказывать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b="1" dirty="0" smtClean="0">
                <a:solidFill>
                  <a:srgbClr val="2B133D"/>
                </a:solidFill>
              </a:rPr>
              <a:t>    свою точку зрения.</a:t>
            </a:r>
            <a:endParaRPr lang="ru-RU" b="1" dirty="0">
              <a:solidFill>
                <a:srgbClr val="2B133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532968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79208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Основные этапы методики ТРИЗ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908720"/>
            <a:ext cx="8784976" cy="583264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«Поиск сути» </a:t>
            </a:r>
            <a:r>
              <a:rPr lang="ru-RU" b="1" dirty="0" smtClean="0">
                <a:solidFill>
                  <a:srgbClr val="2B133D"/>
                </a:solidFill>
              </a:rPr>
              <a:t>Перед детьми становится проблема(вопрос), который надо решить и все ищут разные варианты решения, то, что является истиной.</a:t>
            </a:r>
          </a:p>
          <a:p>
            <a:pPr>
              <a:spcBef>
                <a:spcPts val="0"/>
              </a:spcBef>
            </a:pPr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«Тайна двойного» </a:t>
            </a:r>
            <a:r>
              <a:rPr lang="ru-RU" b="1" dirty="0" smtClean="0">
                <a:solidFill>
                  <a:srgbClr val="2B133D"/>
                </a:solidFill>
              </a:rPr>
              <a:t>выявление противоречий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rgbClr val="2B133D"/>
                </a:solidFill>
              </a:rPr>
              <a:t> </a:t>
            </a:r>
            <a:r>
              <a:rPr lang="ru-RU" b="1" dirty="0" smtClean="0">
                <a:solidFill>
                  <a:srgbClr val="2B133D"/>
                </a:solidFill>
              </a:rPr>
              <a:t> </a:t>
            </a:r>
            <a:r>
              <a:rPr lang="ru-RU" b="1" dirty="0" smtClean="0">
                <a:solidFill>
                  <a:srgbClr val="FF0000"/>
                </a:solidFill>
              </a:rPr>
              <a:t>«Хорошо-плохо».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Например: солнце-это хорошо и плохо.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002060"/>
                </a:solidFill>
              </a:rPr>
              <a:t>Хорошо-греет, плохо-может сжечь.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026" name="Picture 2" descr="C:\Users\Серега\Pictures\анимашки дети зарядка\5060501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4706888"/>
            <a:ext cx="2868149" cy="215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Серега\Pictures\анимашки разные\64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2"/>
            <a:ext cx="2694690" cy="2223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73207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784976" cy="5832648"/>
          </a:xfrm>
        </p:spPr>
        <p:txBody>
          <a:bodyPr/>
          <a:lstStyle/>
          <a:p>
            <a:r>
              <a:rPr lang="ru-RU" b="1" dirty="0" smtClean="0">
                <a:solidFill>
                  <a:schemeClr val="accent6">
                    <a:lumMod val="75000"/>
                  </a:schemeClr>
                </a:solidFill>
              </a:rPr>
              <a:t>Разрешение противоречий</a:t>
            </a:r>
            <a:r>
              <a:rPr lang="ru-RU" b="1" dirty="0" smtClean="0">
                <a:solidFill>
                  <a:srgbClr val="2B133D"/>
                </a:solidFill>
              </a:rPr>
              <a:t>(при помощи игр и сказок)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Например: зонт нужен большой, чтобы скрыться под ним от дождя, но он нужен и маленький, чтобы носить его в сумке.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2B133D"/>
                </a:solidFill>
              </a:rPr>
              <a:t>Решение этого противоречия -  складной зонтик.</a:t>
            </a:r>
          </a:p>
          <a:p>
            <a:pPr marL="0" indent="0">
              <a:buNone/>
            </a:pPr>
            <a:endParaRPr lang="ru-RU" b="1" dirty="0">
              <a:solidFill>
                <a:srgbClr val="2B133D"/>
              </a:solidFill>
            </a:endParaRPr>
          </a:p>
        </p:txBody>
      </p:sp>
      <p:pic>
        <p:nvPicPr>
          <p:cNvPr id="1026" name="Picture 2" descr="C:\Users\Серега\Pictures\анимашки осень\apogoda-34.gif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539300"/>
            <a:ext cx="2160240" cy="2221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Серега\Pictures\анимашки осень\115985222_image064.gif"/>
          <p:cNvPicPr>
            <a:picLocks noChangeAspect="1" noChangeArrowheads="1" noCrop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4149080"/>
            <a:ext cx="4968552" cy="1095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9109140"/>
      </p:ext>
    </p:extLst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52128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</a:rPr>
              <a:t>ТРИЗ и развитие речи детей.</a:t>
            </a:r>
            <a:br>
              <a:rPr lang="ru-RU" dirty="0" smtClean="0">
                <a:solidFill>
                  <a:srgbClr val="C00000"/>
                </a:solidFill>
              </a:rPr>
            </a:br>
            <a:r>
              <a:rPr lang="ru-RU" dirty="0" smtClean="0">
                <a:solidFill>
                  <a:srgbClr val="C00000"/>
                </a:solidFill>
              </a:rPr>
              <a:t>Дидактические принципы.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506916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Принцип свободы выбора </a:t>
            </a:r>
            <a:r>
              <a:rPr lang="ru-RU" sz="2400" b="1" dirty="0" smtClean="0"/>
              <a:t>– в любом обучающем ими управляющем действии предоставить ребенку право выбора.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Принцип открытости </a:t>
            </a:r>
            <a:r>
              <a:rPr lang="ru-RU" sz="2400" b="1" dirty="0" smtClean="0"/>
              <a:t>– нужно предоставлять ребенку возможность работать с открытыми задачами(не имеющими единственно правильного решения). В условие творческого задания необходимо разные варианты решения.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      Принцип обратной связи </a:t>
            </a:r>
            <a:r>
              <a:rPr lang="ru-RU" sz="2400" b="1" dirty="0" smtClean="0"/>
              <a:t>– воспитатель может регулярно контролировать процесс освоения детьми мыслительных операций, так как в новых творческих  заданиях есть  элементы предыдущих.</a:t>
            </a:r>
          </a:p>
        </p:txBody>
      </p:sp>
    </p:spTree>
    <p:extLst>
      <p:ext uri="{BB962C8B-B14F-4D97-AF65-F5344CB8AC3E}">
        <p14:creationId xmlns:p14="http://schemas.microsoft.com/office/powerpoint/2010/main" val="3081345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571480"/>
            <a:ext cx="8858312" cy="6072230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Принцип идеальности </a:t>
            </a:r>
            <a:r>
              <a:rPr lang="ru-RU" sz="2400" b="1" dirty="0" smtClean="0"/>
              <a:t>-  творческие задания не требуют специального оборудования и могут быть частью любого занятия, чтобы позволять максимально использовать возможности, знания и интересы детей.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Принцип деятельности </a:t>
            </a:r>
            <a:r>
              <a:rPr lang="ru-RU" sz="2400" b="1" dirty="0" smtClean="0"/>
              <a:t>-  в любое творческое задание включать  практическую деятельность.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Принцип </a:t>
            </a:r>
            <a:r>
              <a:rPr lang="ru-RU" sz="2400" b="1" dirty="0" err="1" smtClean="0">
                <a:solidFill>
                  <a:srgbClr val="FF0000"/>
                </a:solidFill>
              </a:rPr>
              <a:t>приросообразности</a:t>
            </a:r>
            <a:r>
              <a:rPr lang="ru-RU" sz="2400" b="1" dirty="0" smtClean="0">
                <a:solidFill>
                  <a:srgbClr val="FF0000"/>
                </a:solidFill>
              </a:rPr>
              <a:t> </a:t>
            </a:r>
            <a:r>
              <a:rPr lang="ru-RU" sz="2400" b="1" dirty="0" smtClean="0"/>
              <a:t>обучения – обучая ребенка, педагог должен идти от его природы. Данный принцип предполагает необходимость воспитания ребенка в соответствии с объективными закономерностями развития человека в окружающем мире, т.е. учет возрастного и индивидуального подхода.</a:t>
            </a:r>
            <a:endParaRPr lang="ru-RU" sz="2400" b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642942"/>
          </a:xfrm>
        </p:spPr>
        <p:txBody>
          <a:bodyPr>
            <a:normAutofit fontScale="90000"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Игры и упражнения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785794"/>
            <a:ext cx="8858312" cy="585791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«Поиск аналогов» </a:t>
            </a:r>
            <a:r>
              <a:rPr lang="ru-RU" sz="2400" b="1" dirty="0" smtClean="0"/>
              <a:t>– необходимо назвать объект и как можно больше его аналогов, сходных по различным существенным признакам.</a:t>
            </a:r>
          </a:p>
          <a:p>
            <a:pPr>
              <a:buNone/>
            </a:pPr>
            <a:r>
              <a:rPr lang="ru-RU" sz="2400" b="1" dirty="0" smtClean="0"/>
              <a:t>Например: мяч-яблоко(форма), заяц(скачет)…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«Поиск противоположного объекта» </a:t>
            </a:r>
            <a:r>
              <a:rPr lang="ru-RU" sz="2400" b="1" dirty="0" smtClean="0"/>
              <a:t>- необходимо назвать объект и как можно больше других объектов, ему противоположных</a:t>
            </a:r>
          </a:p>
          <a:p>
            <a:pPr>
              <a:buNone/>
            </a:pPr>
            <a:r>
              <a:rPr lang="ru-RU" sz="2400" b="1" dirty="0" smtClean="0"/>
              <a:t>Например: снег-шерсть (</a:t>
            </a:r>
            <a:r>
              <a:rPr lang="ru-RU" sz="2400" b="1" dirty="0" err="1" smtClean="0"/>
              <a:t>холодный-теплый</a:t>
            </a:r>
            <a:r>
              <a:rPr lang="ru-RU" sz="2400" b="1" dirty="0" smtClean="0"/>
              <a:t>), уголь(</a:t>
            </a:r>
            <a:r>
              <a:rPr lang="ru-RU" sz="2400" b="1" dirty="0" err="1" smtClean="0"/>
              <a:t>белый-черный</a:t>
            </a:r>
            <a:r>
              <a:rPr lang="ru-RU" sz="2400" b="1" dirty="0" smtClean="0"/>
              <a:t>),  металл(</a:t>
            </a:r>
            <a:r>
              <a:rPr lang="ru-RU" sz="2400" b="1" dirty="0" err="1" smtClean="0"/>
              <a:t>легкий-тяжелый</a:t>
            </a:r>
            <a:r>
              <a:rPr lang="ru-RU" sz="2400" b="1" dirty="0" smtClean="0"/>
              <a:t>), камень (</a:t>
            </a:r>
            <a:r>
              <a:rPr lang="ru-RU" sz="2400" b="1" dirty="0" err="1" smtClean="0"/>
              <a:t>мягкий-твердый</a:t>
            </a:r>
            <a:r>
              <a:rPr lang="ru-RU" sz="2400" b="1" dirty="0" smtClean="0"/>
              <a:t>).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«Хорошо-плохо» </a:t>
            </a:r>
            <a:r>
              <a:rPr lang="ru-RU" sz="2400" b="1" dirty="0" smtClean="0"/>
              <a:t>– берется объект, не вызывающий у игроков стойких положительных или отрицательных его сторон.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«Выбери троих» </a:t>
            </a:r>
            <a:r>
              <a:rPr lang="ru-RU" sz="2400" b="1" dirty="0" smtClean="0"/>
              <a:t>– из пяти случайных слов нужно выбрать три и рассказать для чего они нужны и как могут взаимодействовать.</a:t>
            </a:r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972452" cy="3654428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4000" dirty="0" smtClean="0">
                <a:solidFill>
                  <a:srgbClr val="7030A0"/>
                </a:solidFill>
              </a:rPr>
              <a:t>«Малые умы интересуются необычным,</a:t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4000" dirty="0" smtClean="0">
                <a:solidFill>
                  <a:srgbClr val="7030A0"/>
                </a:solidFill>
              </a:rPr>
              <a:t>а великие – самым обычным»</a:t>
            </a:r>
            <a:br>
              <a:rPr lang="ru-RU" sz="4000" dirty="0" smtClean="0">
                <a:solidFill>
                  <a:srgbClr val="7030A0"/>
                </a:solidFill>
              </a:rPr>
            </a:br>
            <a:r>
              <a:rPr lang="ru-RU" sz="3600" dirty="0" smtClean="0">
                <a:solidFill>
                  <a:srgbClr val="002060"/>
                </a:solidFill>
              </a:rPr>
              <a:t/>
            </a:r>
            <a:br>
              <a:rPr lang="ru-RU" sz="3600" dirty="0" smtClean="0">
                <a:solidFill>
                  <a:srgbClr val="002060"/>
                </a:solidFill>
              </a:rPr>
            </a:br>
            <a:r>
              <a:rPr lang="ru-RU" sz="3200" b="0" dirty="0" err="1" smtClean="0">
                <a:solidFill>
                  <a:srgbClr val="002060"/>
                </a:solidFill>
              </a:rPr>
              <a:t>Эльберт</a:t>
            </a:r>
            <a:r>
              <a:rPr lang="ru-RU" sz="3200" b="0" dirty="0" smtClean="0">
                <a:solidFill>
                  <a:srgbClr val="002060"/>
                </a:solidFill>
              </a:rPr>
              <a:t> </a:t>
            </a:r>
            <a:r>
              <a:rPr lang="ru-RU" sz="3200" b="0" dirty="0" err="1" smtClean="0">
                <a:solidFill>
                  <a:srgbClr val="002060"/>
                </a:solidFill>
              </a:rPr>
              <a:t>Хаббард</a:t>
            </a:r>
            <a:r>
              <a:rPr lang="ru-RU" sz="3200" b="0" dirty="0" smtClean="0">
                <a:solidFill>
                  <a:srgbClr val="002060"/>
                </a:solidFill>
              </a:rPr>
              <a:t>.</a:t>
            </a:r>
            <a:endParaRPr lang="ru-RU" sz="3600" b="0" dirty="0">
              <a:solidFill>
                <a:srgbClr val="002060"/>
              </a:solidFill>
            </a:endParaRPr>
          </a:p>
        </p:txBody>
      </p:sp>
      <p:pic>
        <p:nvPicPr>
          <p:cNvPr id="1027" name="Picture 3" descr="C:\Users\User\Pictures\16962826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3714752"/>
            <a:ext cx="2806918" cy="292895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3966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714356"/>
            <a:ext cx="8786874" cy="58579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«Поиск общих признаков» </a:t>
            </a:r>
            <a:r>
              <a:rPr lang="ru-RU" sz="2400" b="1" dirty="0" smtClean="0"/>
              <a:t>– берется два объекта, далеко стоящих друг от друга  на смысловой оси, необходимо найти для них, как можно больше общих признаков.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«Да - Нет» </a:t>
            </a:r>
            <a:r>
              <a:rPr lang="ru-RU" sz="2400" b="1" dirty="0" smtClean="0"/>
              <a:t>- игроки разгадывают «тайну», заданную ведущим. Для этого игроки задают ведущему вопросы в такой форме, чтобы он мог ответить «ДА» или «НЕТ».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«Что умеет делать?» </a:t>
            </a:r>
            <a:r>
              <a:rPr lang="ru-RU" sz="2400" b="1" dirty="0" smtClean="0"/>
              <a:t>– Ведущий называет объект. Дети должны определить, что умеет делать объект или , что делается с его помощью.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FF0000"/>
                </a:solidFill>
              </a:rPr>
              <a:t>«</a:t>
            </a:r>
            <a:r>
              <a:rPr lang="ru-RU" sz="2400" b="1" dirty="0" err="1" smtClean="0">
                <a:solidFill>
                  <a:srgbClr val="FF0000"/>
                </a:solidFill>
              </a:rPr>
              <a:t>Складушки</a:t>
            </a:r>
            <a:r>
              <a:rPr lang="ru-RU" sz="2400" b="1" dirty="0" smtClean="0">
                <a:solidFill>
                  <a:srgbClr val="FF0000"/>
                </a:solidFill>
              </a:rPr>
              <a:t> – </a:t>
            </a:r>
            <a:r>
              <a:rPr lang="ru-RU" sz="2400" b="1" dirty="0" err="1" smtClean="0">
                <a:solidFill>
                  <a:srgbClr val="FF0000"/>
                </a:solidFill>
              </a:rPr>
              <a:t>вычиталки</a:t>
            </a:r>
            <a:r>
              <a:rPr lang="ru-RU" sz="2400" b="1" dirty="0" smtClean="0">
                <a:solidFill>
                  <a:srgbClr val="FF0000"/>
                </a:solidFill>
              </a:rPr>
              <a:t>»</a:t>
            </a:r>
          </a:p>
          <a:p>
            <a:pPr>
              <a:buNone/>
            </a:pPr>
            <a:r>
              <a:rPr lang="ru-RU" sz="2400" b="1" dirty="0" smtClean="0"/>
              <a:t>Белка + осень = запасы </a:t>
            </a:r>
          </a:p>
          <a:p>
            <a:pPr>
              <a:buNone/>
            </a:pPr>
            <a:r>
              <a:rPr lang="ru-RU" sz="2400" b="1" dirty="0" smtClean="0"/>
              <a:t>Дерево – лист = осеннее дерево</a:t>
            </a:r>
          </a:p>
          <a:p>
            <a:pPr>
              <a:buNone/>
            </a:pPr>
            <a:r>
              <a:rPr lang="ru-RU" sz="2400" b="1" dirty="0" smtClean="0"/>
              <a:t>Небо + вода = дождь</a:t>
            </a:r>
          </a:p>
          <a:p>
            <a:pPr>
              <a:buNone/>
            </a:pPr>
            <a:r>
              <a:rPr lang="ru-RU" sz="2400" b="1" dirty="0" smtClean="0"/>
              <a:t>Огород + тепло = урожай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5404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1026" name="Picture 2" descr="F:\ТРИЗ 1\ТРИЗ\slide_2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239251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ТРИЗ 1\ТРИЗ\slide_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36" y="0"/>
            <a:ext cx="9142757" cy="68580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Преимущества методов ТРИЗ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000108"/>
            <a:ext cx="8786874" cy="5643602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-   </a:t>
            </a:r>
            <a:r>
              <a:rPr lang="ru-RU" sz="2400" b="1" dirty="0" smtClean="0"/>
              <a:t>активизация познавательной деятельности детей;</a:t>
            </a:r>
          </a:p>
          <a:p>
            <a:pPr>
              <a:buFontTx/>
              <a:buChar char="-"/>
            </a:pPr>
            <a:r>
              <a:rPr lang="ru-RU" sz="2400" b="1" dirty="0" smtClean="0"/>
              <a:t>создание мотивационных установок на проявление творчества;</a:t>
            </a:r>
          </a:p>
          <a:p>
            <a:pPr>
              <a:buFontTx/>
              <a:buChar char="-"/>
            </a:pPr>
            <a:r>
              <a:rPr lang="ru-RU" sz="2400" b="1" dirty="0" smtClean="0"/>
              <a:t>создание условий для развития образовательной стороны речи детей(обогащение словарного запаса, словами с переносным значением, синонимами и антонимами);</a:t>
            </a:r>
          </a:p>
          <a:p>
            <a:pPr>
              <a:buFontTx/>
              <a:buChar char="-"/>
            </a:pPr>
            <a:r>
              <a:rPr lang="ru-RU" sz="2400" b="1" dirty="0" smtClean="0"/>
              <a:t>повышение эффективности овладения всеми языковыми средствами;</a:t>
            </a:r>
          </a:p>
          <a:p>
            <a:pPr>
              <a:buFontTx/>
              <a:buChar char="-"/>
            </a:pPr>
            <a:r>
              <a:rPr lang="ru-RU" sz="2400" b="1" dirty="0" smtClean="0"/>
              <a:t>формирование осознанности в построении лексико-грамматических конструкций;</a:t>
            </a:r>
          </a:p>
          <a:p>
            <a:pPr>
              <a:buFontTx/>
              <a:buChar char="-"/>
            </a:pPr>
            <a:r>
              <a:rPr lang="ru-RU" sz="2400" b="1" dirty="0" smtClean="0"/>
              <a:t>развитие гибкости аналитико-синтетических операций в мыслительной деятельности.</a:t>
            </a:r>
          </a:p>
          <a:p>
            <a:pPr>
              <a:buFontTx/>
              <a:buChar char="-"/>
            </a:pPr>
            <a:endParaRPr lang="ru-RU" sz="2400" b="1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785818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C00000"/>
                </a:solidFill>
              </a:rPr>
              <a:t>Положительные стороны ТРИЗ</a:t>
            </a:r>
            <a:endParaRPr lang="ru-RU" sz="40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26" y="1142960"/>
            <a:ext cx="8501154" cy="5000684"/>
          </a:xfrm>
        </p:spPr>
        <p:txBody>
          <a:bodyPr/>
          <a:lstStyle/>
          <a:p>
            <a:pPr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sz="2400" b="1" dirty="0" smtClean="0"/>
              <a:t>У детей обогащается круг представлений, растет словарный запас, развиваются творческие способности;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ТРИЗ помогает формировать </a:t>
            </a:r>
            <a:r>
              <a:rPr lang="ru-RU" sz="2400" b="1" dirty="0" err="1" smtClean="0"/>
              <a:t>диаметрику</a:t>
            </a:r>
            <a:r>
              <a:rPr lang="ru-RU" sz="2400" b="1" dirty="0" smtClean="0"/>
              <a:t> логику, способствует продолжению застенчивости, радости. Маленький человек учится отстаивать свою точку зрения, а попадая в трудные ситуации самостоятельно находить оригинальные решения.</a:t>
            </a:r>
          </a:p>
          <a:p>
            <a:pPr>
              <a:buFont typeface="Wingdings" pitchFamily="2" charset="2"/>
              <a:buChar char="v"/>
            </a:pPr>
            <a:r>
              <a:rPr lang="ru-RU" sz="2400" b="1" dirty="0" smtClean="0"/>
              <a:t>ТРИЗ способствует развитию наглядно-образного, причинного, памяти, воображения, воздействует на другие психические процессы.</a:t>
            </a:r>
          </a:p>
          <a:p>
            <a:pPr>
              <a:buNone/>
            </a:pPr>
            <a:r>
              <a:rPr lang="ru-RU" sz="2400" b="1" dirty="0" smtClean="0"/>
              <a:t> </a:t>
            </a:r>
            <a:endParaRPr lang="ru-RU" sz="2400" b="1" dirty="0"/>
          </a:p>
        </p:txBody>
      </p:sp>
    </p:spTree>
  </p:cSld>
  <p:clrMapOvr>
    <a:masterClrMapping/>
  </p:clrMapOvr>
  <p:transition spd="slow">
    <p:plu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Pictures\анимации спасибо\1412604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29051" y="1214422"/>
            <a:ext cx="6321894" cy="414340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638"/>
            <a:ext cx="8786874" cy="6297634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solidFill>
                  <a:srgbClr val="002060"/>
                </a:solidFill>
                <a:effectLst/>
              </a:rPr>
              <a:t>Как нам всем известно - одним из основных целевых ориентиров Федерального Государственного стандарта дошкольного образования является –</a:t>
            </a:r>
            <a:br>
              <a:rPr lang="ru-RU" sz="3600" dirty="0" smtClean="0">
                <a:solidFill>
                  <a:srgbClr val="002060"/>
                </a:solidFill>
                <a:effectLst/>
              </a:rPr>
            </a:br>
            <a:r>
              <a:rPr lang="ru-RU" sz="3600" dirty="0" smtClean="0">
                <a:solidFill>
                  <a:srgbClr val="FF0000"/>
                </a:solidFill>
                <a:effectLst/>
              </a:rPr>
              <a:t>Развитие творческих способностей ребёнка. </a:t>
            </a:r>
            <a:r>
              <a:rPr lang="ru-RU" sz="3600" dirty="0" smtClean="0">
                <a:solidFill>
                  <a:srgbClr val="002060"/>
                </a:solidFill>
                <a:effectLst/>
              </a:rPr>
              <a:t/>
            </a:r>
            <a:br>
              <a:rPr lang="ru-RU" sz="3600" dirty="0" smtClean="0">
                <a:solidFill>
                  <a:srgbClr val="002060"/>
                </a:solidFill>
                <a:effectLst/>
              </a:rPr>
            </a:br>
            <a:r>
              <a:rPr lang="ru-RU" sz="3600" dirty="0" smtClean="0">
                <a:solidFill>
                  <a:srgbClr val="002060"/>
                </a:solidFill>
                <a:effectLst/>
              </a:rPr>
              <a:t>Использование ТРИЗ – это один из лучших способов развить творческую личность! </a:t>
            </a:r>
            <a:endParaRPr lang="ru-RU" sz="3600" dirty="0">
              <a:solidFill>
                <a:srgbClr val="002060"/>
              </a:solidFill>
              <a:effectLst/>
            </a:endParaRPr>
          </a:p>
        </p:txBody>
      </p:sp>
    </p:spTree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357422" y="928670"/>
            <a:ext cx="6429420" cy="557216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200000"/>
              </a:lnSpc>
              <a:buFontTx/>
              <a:buChar char="-"/>
            </a:pPr>
            <a:r>
              <a:rPr lang="ru-RU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</a:t>
            </a:r>
          </a:p>
          <a:p>
            <a:pPr>
              <a:lnSpc>
                <a:spcPct val="200000"/>
              </a:lnSpc>
              <a:buNone/>
            </a:pPr>
            <a:r>
              <a:rPr lang="ru-RU" sz="3400" dirty="0" smtClean="0"/>
              <a:t>-   </a:t>
            </a:r>
            <a:r>
              <a:rPr lang="ru-RU" dirty="0" smtClean="0"/>
              <a:t>   </a:t>
            </a:r>
            <a:r>
              <a:rPr lang="ru-RU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Решения</a:t>
            </a:r>
          </a:p>
          <a:p>
            <a:pPr>
              <a:lnSpc>
                <a:spcPct val="200000"/>
              </a:lnSpc>
              <a:buNone/>
            </a:pPr>
            <a:endParaRPr lang="ru-RU" sz="2400" dirty="0" smtClean="0"/>
          </a:p>
          <a:p>
            <a:pPr>
              <a:lnSpc>
                <a:spcPct val="200000"/>
              </a:lnSpc>
              <a:buNone/>
            </a:pPr>
            <a:r>
              <a:rPr lang="ru-RU" sz="4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 </a:t>
            </a:r>
            <a:r>
              <a:rPr lang="ru-RU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Изобретательских</a:t>
            </a:r>
          </a:p>
          <a:p>
            <a:pPr>
              <a:lnSpc>
                <a:spcPct val="200000"/>
              </a:lnSpc>
              <a:buNone/>
            </a:pPr>
            <a:r>
              <a:rPr lang="ru-RU" sz="2400" dirty="0" smtClean="0"/>
              <a:t> </a:t>
            </a:r>
          </a:p>
          <a:p>
            <a:pPr>
              <a:lnSpc>
                <a:spcPct val="200000"/>
              </a:lnSpc>
              <a:buNone/>
            </a:pPr>
            <a:r>
              <a:rPr lang="ru-RU" sz="7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   Задач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85720" y="642918"/>
            <a:ext cx="1285884" cy="5857916"/>
          </a:xfrm>
        </p:spPr>
        <p:txBody>
          <a:bodyPr>
            <a:normAutofit lnSpcReduction="10000"/>
          </a:bodyPr>
          <a:lstStyle/>
          <a:p>
            <a:pPr>
              <a:lnSpc>
                <a:spcPct val="200000"/>
              </a:lnSpc>
            </a:pP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</a:p>
          <a:p>
            <a:pPr>
              <a:lnSpc>
                <a:spcPct val="20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</a:t>
            </a:r>
          </a:p>
          <a:p>
            <a:pPr>
              <a:lnSpc>
                <a:spcPct val="20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И</a:t>
            </a:r>
          </a:p>
          <a:p>
            <a:pPr>
              <a:lnSpc>
                <a:spcPct val="200000"/>
              </a:lnSpc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З</a:t>
            </a:r>
            <a:endParaRPr lang="ru-RU" sz="4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7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214290"/>
            <a:ext cx="5293252" cy="928694"/>
          </a:xfrm>
        </p:spPr>
        <p:txBody>
          <a:bodyPr>
            <a:normAutofit fontScale="90000"/>
          </a:bodyPr>
          <a:lstStyle/>
          <a:p>
            <a:r>
              <a:rPr lang="ru-RU" sz="49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ТРИЗ</a:t>
            </a:r>
            <a: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27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227630"/>
            <a:ext cx="5786478" cy="4929222"/>
          </a:xfrm>
        </p:spPr>
        <p:txBody>
          <a:bodyPr>
            <a:noAutofit/>
          </a:bodyPr>
          <a:lstStyle/>
          <a:p>
            <a:pPr marL="0">
              <a:spcBef>
                <a:spcPts val="0"/>
              </a:spcBef>
              <a:buNone/>
            </a:pPr>
            <a:r>
              <a:rPr lang="ru-RU" sz="2400" b="1" dirty="0" smtClean="0"/>
              <a:t>Эта теория была придумана советским изобретателем, писателем-фантастом Генрихом </a:t>
            </a:r>
            <a:r>
              <a:rPr lang="ru-RU" sz="2400" b="1" dirty="0" err="1" smtClean="0"/>
              <a:t>Сауловичем</a:t>
            </a:r>
            <a:r>
              <a:rPr lang="ru-RU" sz="2400" b="1" dirty="0" smtClean="0"/>
              <a:t> </a:t>
            </a:r>
            <a:r>
              <a:rPr lang="ru-RU" sz="2400" b="1" dirty="0" err="1" smtClean="0"/>
              <a:t>Альтшуллером</a:t>
            </a:r>
            <a:r>
              <a:rPr lang="ru-RU" sz="2400" b="1" dirty="0" smtClean="0"/>
              <a:t>,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/>
              <a:t>Михаилом Наумовичем </a:t>
            </a:r>
            <a:r>
              <a:rPr lang="ru-RU" sz="2400" b="1" dirty="0" err="1" smtClean="0"/>
              <a:t>Шустерман</a:t>
            </a:r>
            <a:r>
              <a:rPr lang="ru-RU" sz="2400" b="1" dirty="0" smtClean="0"/>
              <a:t>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/>
              <a:t>Изначально она создавалась для помощи в нахождении решений для технических задач и способствовало развитию мышления, гибкости, системности, логическому построению и оригинальности.</a:t>
            </a:r>
          </a:p>
          <a:p>
            <a:pPr marL="0">
              <a:spcBef>
                <a:spcPts val="0"/>
              </a:spcBef>
              <a:buNone/>
            </a:pPr>
            <a:r>
              <a:rPr lang="ru-RU" sz="2400" b="1" dirty="0" smtClean="0"/>
              <a:t>Главная задача данной методики - научить ребенка думать нестандартно и находить собственные решения.</a:t>
            </a:r>
            <a:endParaRPr lang="ru-RU" sz="2400" b="1" dirty="0"/>
          </a:p>
        </p:txBody>
      </p:sp>
      <p:pic>
        <p:nvPicPr>
          <p:cNvPr id="1026" name="Picture 2" descr="C:\Users\User\Pictures\ТРИЗ\iAN670TNP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285728"/>
            <a:ext cx="2500330" cy="2950390"/>
          </a:xfrm>
          <a:prstGeom prst="rect">
            <a:avLst/>
          </a:prstGeom>
          <a:noFill/>
          <a:ln w="38100">
            <a:solidFill>
              <a:srgbClr val="7030A0"/>
            </a:solidFill>
          </a:ln>
        </p:spPr>
      </p:pic>
      <p:pic>
        <p:nvPicPr>
          <p:cNvPr id="4" name="Picture 2" descr="C:\Users\User\Pictures\Шустерман-М_Н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43636" y="3500438"/>
            <a:ext cx="2500330" cy="3240903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</p:pic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3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43998" cy="838446"/>
          </a:xfrm>
        </p:spPr>
        <p:txBody>
          <a:bodyPr>
            <a:noAutofit/>
          </a:bodyPr>
          <a:lstStyle/>
          <a:p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Основные методы ТРИЗ</a:t>
            </a:r>
            <a:endParaRPr lang="ru-RU" sz="4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проб и ошибок.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фокальных объектов.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Морфологический анализ.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Мозговой штурм.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контрольных и наводящих вопросов.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err="1" smtClean="0"/>
              <a:t>Синектика</a:t>
            </a:r>
            <a:r>
              <a:rPr lang="ru-RU" sz="1800" b="1" dirty="0" smtClean="0"/>
              <a:t>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Системный анализ.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противоречий.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борьбы с психологической инерцией.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Оператор РВС.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Метод моделирования маленькими человечками.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err="1" smtClean="0"/>
              <a:t>Вепольный</a:t>
            </a:r>
            <a:r>
              <a:rPr lang="ru-RU" sz="1800" b="1" dirty="0" smtClean="0"/>
              <a:t> анализ.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Ресурсы.</a:t>
            </a:r>
          </a:p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ru-RU" sz="1800" b="1" dirty="0" smtClean="0"/>
              <a:t>Функционально-стоимостный анализ(ФСА)</a:t>
            </a:r>
          </a:p>
          <a:p>
            <a:pPr>
              <a:buFont typeface="Wingdings" panose="05000000000000000000" pitchFamily="2" charset="2"/>
              <a:buChar char="§"/>
            </a:pPr>
            <a:endParaRPr lang="ru-RU" sz="1800" b="1" dirty="0" smtClean="0"/>
          </a:p>
          <a:p>
            <a:pPr>
              <a:buFont typeface="Wingdings" panose="05000000000000000000" pitchFamily="2" charset="2"/>
              <a:buChar char="§"/>
            </a:pPr>
            <a:endParaRPr lang="ru-RU" sz="1800" b="1" dirty="0" smtClean="0"/>
          </a:p>
          <a:p>
            <a:pPr marL="0" indent="0">
              <a:buNone/>
            </a:pPr>
            <a:r>
              <a:rPr lang="ru-RU" sz="1800" b="1" dirty="0" smtClean="0"/>
              <a:t>                  </a:t>
            </a:r>
            <a:endParaRPr lang="ru-RU" sz="1800" b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Что нам дает использование технологии ТРИЗ?</a:t>
            </a:r>
            <a:endParaRPr lang="ru-RU" sz="3600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600200"/>
            <a:ext cx="8643998" cy="4972071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</a:rPr>
              <a:t>Развитие творческого мышления.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</a:rPr>
              <a:t> Развитие логического мышления.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</a:rPr>
              <a:t> Развитие воображения.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</a:rPr>
              <a:t> Развитие внимания.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2060"/>
                </a:solidFill>
              </a:rPr>
              <a:t> Развитие речи.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User\Pictures\da4000dd25da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358082" y="1687286"/>
            <a:ext cx="1571636" cy="2245194"/>
          </a:xfrm>
          <a:prstGeom prst="rect">
            <a:avLst/>
          </a:prstGeom>
          <a:noFill/>
        </p:spPr>
      </p:pic>
      <p:pic>
        <p:nvPicPr>
          <p:cNvPr id="5" name="Picture 3" descr="C:\Users\User\Pictures\101447739.gif"/>
          <p:cNvPicPr>
            <a:picLocks noChangeAspect="1" noChangeArrowheads="1" noCrop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40329" y="4429132"/>
            <a:ext cx="2289389" cy="2262678"/>
          </a:xfrm>
          <a:prstGeom prst="rect">
            <a:avLst/>
          </a:prstGeom>
          <a:noFill/>
          <a:ln>
            <a:solidFill>
              <a:schemeClr val="accent2">
                <a:lumMod val="75000"/>
              </a:schemeClr>
            </a:solidFill>
          </a:ln>
        </p:spPr>
      </p:pic>
      <p:pic>
        <p:nvPicPr>
          <p:cNvPr id="6" name="Picture 2" descr="C:\Users\User\Pictures\Boy_Thinking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4000504"/>
            <a:ext cx="1643074" cy="2108611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154098"/>
          </a:xfrm>
        </p:spPr>
        <p:txBody>
          <a:bodyPr>
            <a:noAutofit/>
          </a:bodyPr>
          <a:lstStyle/>
          <a:p>
            <a:r>
              <a:rPr lang="ru-RU" sz="3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каких образовательных областях можно использовать элементы ТРИЗ.</a:t>
            </a:r>
            <a:endParaRPr lang="ru-RU" sz="36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428736"/>
            <a:ext cx="8715436" cy="5097467"/>
          </a:xfrm>
        </p:spPr>
        <p:txBody>
          <a:bodyPr/>
          <a:lstStyle/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ru-RU" dirty="0" smtClean="0"/>
              <a:t> </a:t>
            </a:r>
            <a:r>
              <a:rPr lang="ru-RU" b="1" dirty="0" smtClean="0"/>
              <a:t>Познавательно-речевом развитии.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ru-RU" b="1" dirty="0" smtClean="0"/>
              <a:t> Коммуникативно-личностном развитии.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ru-RU" b="1" dirty="0" smtClean="0"/>
              <a:t> Художественно-эстетическом развитии.</a:t>
            </a:r>
          </a:p>
          <a:p>
            <a:pPr>
              <a:lnSpc>
                <a:spcPct val="200000"/>
              </a:lnSpc>
              <a:buFont typeface="Wingdings" pitchFamily="2" charset="2"/>
              <a:buChar char="v"/>
            </a:pPr>
            <a:r>
              <a:rPr lang="ru-RU" b="1" dirty="0" smtClean="0"/>
              <a:t> Физическом развитии.</a:t>
            </a:r>
            <a:endParaRPr lang="ru-RU" b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dirty="0" smtClean="0">
                <a:solidFill>
                  <a:srgbClr val="C00000"/>
                </a:solidFill>
              </a:rPr>
              <a:t>Цель ТРИЗ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428736"/>
            <a:ext cx="8643998" cy="5143536"/>
          </a:xfrm>
        </p:spPr>
        <p:txBody>
          <a:bodyPr/>
          <a:lstStyle/>
          <a:p>
            <a:pPr>
              <a:buNone/>
            </a:pPr>
            <a:r>
              <a:rPr lang="ru-RU" b="1" dirty="0" smtClean="0"/>
              <a:t>    Не просто развивать фантазию детей, а мыслить системно, с пониманием происходящих процессов.</a:t>
            </a:r>
          </a:p>
          <a:p>
            <a:pPr>
              <a:buNone/>
            </a:pPr>
            <a:r>
              <a:rPr lang="ru-RU" b="1" dirty="0" smtClean="0"/>
              <a:t>    Дать в руки воспитателям инструмент по конкретному практическому воспитанию у детей качеств творческой личности, способной понимать единство и противоречие окружающего мира, решать свои маленькие проблемы. </a:t>
            </a:r>
            <a:endParaRPr lang="ru-RU" b="1" dirty="0"/>
          </a:p>
        </p:txBody>
      </p:sp>
    </p:spTree>
  </p:cSld>
  <p:clrMapOvr>
    <a:masterClrMapping/>
  </p:clrMapOvr>
  <p:transition spd="slow">
    <p:diamond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shablony-dlya-prezentacii041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shablony-dlya-prezentacii041</Template>
  <TotalTime>862</TotalTime>
  <Words>1079</Words>
  <Application>Microsoft Office PowerPoint</Application>
  <PresentationFormat>Экран (4:3)</PresentationFormat>
  <Paragraphs>120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shablony-dlya-prezentacii041</vt:lpstr>
      <vt:lpstr>Технология ТРИЗ  в детском саду.  </vt:lpstr>
      <vt:lpstr>«Малые умы интересуются необычным, а великие – самым обычным»  Эльберт Хаббард.</vt:lpstr>
      <vt:lpstr>Как нам всем известно - одним из основных целевых ориентиров Федерального Государственного стандарта дошкольного образования является – Развитие творческих способностей ребёнка.  Использование ТРИЗ – это один из лучших способов развить творческую личность! </vt:lpstr>
      <vt:lpstr>Презентация PowerPoint</vt:lpstr>
      <vt:lpstr>ТРИЗ </vt:lpstr>
      <vt:lpstr>Основные методы ТРИЗ</vt:lpstr>
      <vt:lpstr>Что нам дает использование технологии ТРИЗ?</vt:lpstr>
      <vt:lpstr>В каких образовательных областях можно использовать элементы ТРИЗ.</vt:lpstr>
      <vt:lpstr>Цель ТРИЗ</vt:lpstr>
      <vt:lpstr>ТРИЗ для дошкольников</vt:lpstr>
      <vt:lpstr>Основным средством работы с детьми является педагогический поиск.</vt:lpstr>
      <vt:lpstr>Основные функции ТРИЗ</vt:lpstr>
      <vt:lpstr>Принципы построения занятий по ТРИЗ</vt:lpstr>
      <vt:lpstr>Что дает творчество ребенку?</vt:lpstr>
      <vt:lpstr>Основные этапы методики ТРИЗ</vt:lpstr>
      <vt:lpstr>Презентация PowerPoint</vt:lpstr>
      <vt:lpstr>ТРИЗ и развитие речи детей. Дидактические принципы.</vt:lpstr>
      <vt:lpstr>Презентация PowerPoint</vt:lpstr>
      <vt:lpstr>Игры и упражнения</vt:lpstr>
      <vt:lpstr>Презентация PowerPoint</vt:lpstr>
      <vt:lpstr>Презентация PowerPoint</vt:lpstr>
      <vt:lpstr>Презентация PowerPoint</vt:lpstr>
      <vt:lpstr>Преимущества методов ТРИЗ</vt:lpstr>
      <vt:lpstr>Положительные стороны ТРИЗ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Технология ТРИЗ в сказках</dc:title>
  <dc:creator>User</dc:creator>
  <cp:lastModifiedBy>Маша</cp:lastModifiedBy>
  <cp:revision>43</cp:revision>
  <dcterms:created xsi:type="dcterms:W3CDTF">2017-03-20T08:42:00Z</dcterms:created>
  <dcterms:modified xsi:type="dcterms:W3CDTF">2020-01-31T13:02:33Z</dcterms:modified>
</cp:coreProperties>
</file>