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67" r:id="rId4"/>
    <p:sldId id="266" r:id="rId5"/>
    <p:sldId id="259" r:id="rId6"/>
    <p:sldId id="260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7" r:id="rId24"/>
    <p:sldId id="288" r:id="rId25"/>
    <p:sldId id="26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133D"/>
    <a:srgbClr val="3B20E0"/>
    <a:srgbClr val="800000"/>
    <a:srgbClr val="FF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45E65-E486-4270-A758-A263CF4D766D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F107A-797B-4911-ABDA-CD07C53950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230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F107A-797B-4911-ABDA-CD07C53950B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086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708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17054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27857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63911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3541681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29758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58435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92988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81528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7754149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9215160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81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2714620"/>
            <a:ext cx="6215106" cy="1785950"/>
          </a:xfrm>
        </p:spPr>
        <p:txBody>
          <a:bodyPr>
            <a:noAutofit/>
          </a:bodyPr>
          <a:lstStyle/>
          <a:p>
            <a:r>
              <a:rPr lang="ru-RU" dirty="0" smtClean="0"/>
              <a:t>Технология ТРИЗ </a:t>
            </a:r>
            <a:br>
              <a:rPr lang="ru-RU" dirty="0" smtClean="0"/>
            </a:br>
            <a:r>
              <a:rPr lang="ru-RU" dirty="0" smtClean="0"/>
              <a:t>в детском саду.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5500702"/>
            <a:ext cx="4714908" cy="1071570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Подготовил: воспитатель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effectLst/>
              </a:rPr>
              <a:t>Женчук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Анастасия Васильевна.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     МБДОУ №23 «Ромашка»</a:t>
            </a:r>
          </a:p>
          <a:p>
            <a:pPr algn="l"/>
            <a:r>
              <a:rPr lang="ru-RU" sz="1900" dirty="0" smtClean="0">
                <a:solidFill>
                  <a:srgbClr val="002060"/>
                </a:solidFill>
                <a:effectLst/>
              </a:rPr>
              <a:t>                 </a:t>
            </a:r>
            <a:endParaRPr lang="ru-RU" sz="1800" dirty="0">
              <a:solidFill>
                <a:srgbClr val="002060"/>
              </a:solidFill>
              <a:effectLst/>
            </a:endParaRPr>
          </a:p>
        </p:txBody>
      </p:sp>
      <p:pic>
        <p:nvPicPr>
          <p:cNvPr id="1031" name="Picture 7" descr="C:\Users\User\Pictures\Анимации\анимашки\анимашки радуга\2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28604"/>
            <a:ext cx="7255506" cy="2786082"/>
          </a:xfrm>
          <a:prstGeom prst="rect">
            <a:avLst/>
          </a:prstGeom>
          <a:noFill/>
        </p:spPr>
      </p:pic>
      <p:pic>
        <p:nvPicPr>
          <p:cNvPr id="1029" name="Picture 5" descr="C:\Users\User\Pictures\Анимации\анимашки\солнышки\солнышко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142852"/>
            <a:ext cx="2268992" cy="2071688"/>
          </a:xfrm>
          <a:prstGeom prst="rect">
            <a:avLst/>
          </a:prstGeom>
          <a:noFill/>
        </p:spPr>
      </p:pic>
      <p:pic>
        <p:nvPicPr>
          <p:cNvPr id="1026" name="Picture 2" descr="C:\Users\User\Downloads\Анимации\анимашки смешарики на прозрачном фоне для презентаций_ 17 тыс изображений найдено в Яндекс.Картинках_files\смешарики\0_87b60_11c3fd43_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711097"/>
            <a:ext cx="1643074" cy="1730183"/>
          </a:xfrm>
          <a:prstGeom prst="rect">
            <a:avLst/>
          </a:prstGeom>
          <a:noFill/>
        </p:spPr>
      </p:pic>
      <p:pic>
        <p:nvPicPr>
          <p:cNvPr id="1027" name="Picture 3" descr="C:\Users\User\Downloads\Анимации\анимашки смешарики на прозрачном фоне для презентаций_ 17 тыс изображений найдено в Яндекс.Картинках_files\0_8af90_d95c5ce8_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4143380"/>
            <a:ext cx="1785950" cy="2204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139857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ТРИЗ для дошкольников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61662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Это программа коллективных игр и занятий с подробными методическими рекомендациями.</a:t>
            </a:r>
          </a:p>
          <a:p>
            <a:pPr marL="0" indent="0">
              <a:buNone/>
            </a:pPr>
            <a:r>
              <a:rPr lang="ru-RU" b="1" dirty="0" smtClean="0"/>
              <a:t>Все занятия и игры предлагают самостоятельный выбор ребенком темы, материала и вида деятельности. Они учат детей выявлять противоречивые свойства предметов, явлений и разрешать эти противоречия. Разрешение противоречий – ключ к творческому мышлению.</a:t>
            </a:r>
            <a:endParaRPr lang="ru-RU" b="1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Основным средством работы с детьми является педагогический поиск.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2500306"/>
            <a:ext cx="8568952" cy="2400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/>
              <a:t>Педагог должен давать детям готовые знания, раскрывать перед ними истину, он должен учить ее находить.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686967706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Основные функции ТРИЗ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00141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Решение творческих и изобретательских задач любой сложности и направленности без перебора вариантов.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Прогнозирование развития технических систем и получение перспективных решений (в том числе и принципиально новых)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Развитие качеств творческой личности.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32085192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6" cy="122413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 построения занятий по ТРИЗ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06916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2B133D"/>
                </a:solidFill>
              </a:rPr>
              <a:t>Минимум сообщения информации, максимум рассуждений. Оптимальная формула организации обсуждения проблемных ситуаций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2B133D"/>
                </a:solidFill>
              </a:rPr>
              <a:t>      </a:t>
            </a:r>
            <a:r>
              <a:rPr lang="ru-RU" b="1" dirty="0" smtClean="0">
                <a:solidFill>
                  <a:srgbClr val="FF0000"/>
                </a:solidFill>
              </a:rPr>
              <a:t>« мозговой штурм».</a:t>
            </a:r>
            <a:endParaRPr lang="ru-RU" b="1" dirty="0" smtClean="0">
              <a:solidFill>
                <a:srgbClr val="2B133D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2B133D"/>
                </a:solidFill>
              </a:rPr>
              <a:t>Системный подход (все в мире взаимосвязано, и в любое явление должно рассматриваться в развитии).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2B133D"/>
                </a:solidFill>
              </a:rPr>
              <a:t>Включение в процессе познания всех доступных для ребенка мыслительных операций и средств восприятия(анализаторов, причинно-следственных выводов и заключений, сделанных самостоятельно, системно-схематичной наглядности).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2B133D"/>
                </a:solidFill>
              </a:rPr>
              <a:t>Обязательная активизация творческого воображения.</a:t>
            </a:r>
            <a:endParaRPr lang="ru-RU" b="1" dirty="0">
              <a:solidFill>
                <a:srgbClr val="2B13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65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Что дает творчество ребенку?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76064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2B133D"/>
                </a:solidFill>
              </a:rPr>
              <a:t>Возможность проявить себя.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2B133D"/>
                </a:solidFill>
              </a:rPr>
              <a:t>Стремление получать новую  информацию об окружающем.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2B133D"/>
                </a:solidFill>
              </a:rPr>
              <a:t>Развиваем потребность в познавательной деятельности.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2B133D"/>
                </a:solidFill>
              </a:rPr>
              <a:t>Дает возможность созидать, творить.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2B133D"/>
                </a:solidFill>
              </a:rPr>
              <a:t>Способствует развитию аналитических способностей.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2B133D"/>
                </a:solidFill>
              </a:rPr>
              <a:t>Формировать умение развивать и доказывать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2B133D"/>
                </a:solidFill>
              </a:rPr>
              <a:t>    свою точку зрения.</a:t>
            </a:r>
            <a:endParaRPr lang="ru-RU" b="1" dirty="0">
              <a:solidFill>
                <a:srgbClr val="2B13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32968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Основные этапы методики ТРИЗ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832648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«Поиск сути» </a:t>
            </a:r>
            <a:r>
              <a:rPr lang="ru-RU" b="1" dirty="0" smtClean="0">
                <a:solidFill>
                  <a:srgbClr val="2B133D"/>
                </a:solidFill>
              </a:rPr>
              <a:t>Перед детьми становится проблема(вопрос), который надо решить и все ищут разные варианты решения, то, что является истиной.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«Тайна двойного» </a:t>
            </a:r>
            <a:r>
              <a:rPr lang="ru-RU" b="1" dirty="0" smtClean="0">
                <a:solidFill>
                  <a:srgbClr val="2B133D"/>
                </a:solidFill>
              </a:rPr>
              <a:t>выявление противоречий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solidFill>
                  <a:srgbClr val="2B133D"/>
                </a:solidFill>
              </a:rPr>
              <a:t> </a:t>
            </a:r>
            <a:r>
              <a:rPr lang="ru-RU" b="1" dirty="0" smtClean="0">
                <a:solidFill>
                  <a:srgbClr val="2B133D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«Хорошо-плохо».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Например: солнце-это хорошо и плохо.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</a:rPr>
              <a:t>Хорошо-греет, плохо-может сжечь.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Серега\Pictures\анимашки дети зарядка\506050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06888"/>
            <a:ext cx="2868149" cy="215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ерега\Pictures\анимашки разные\64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37112"/>
            <a:ext cx="2694690" cy="222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3207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832648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Разрешение противоречий</a:t>
            </a:r>
            <a:r>
              <a:rPr lang="ru-RU" b="1" dirty="0" smtClean="0">
                <a:solidFill>
                  <a:srgbClr val="2B133D"/>
                </a:solidFill>
              </a:rPr>
              <a:t>(при помощи игр и сказок)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Например: зонт нужен большой, чтобы скрыться под ним от дождя, но он нужен и маленький, чтобы носить его в сумке.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2B133D"/>
                </a:solidFill>
              </a:rPr>
              <a:t>Решение этого противоречия -  складной зонтик.</a:t>
            </a:r>
          </a:p>
          <a:p>
            <a:pPr marL="0" indent="0">
              <a:buNone/>
            </a:pPr>
            <a:endParaRPr lang="ru-RU" b="1" dirty="0">
              <a:solidFill>
                <a:srgbClr val="2B133D"/>
              </a:solidFill>
            </a:endParaRPr>
          </a:p>
        </p:txBody>
      </p:sp>
      <p:pic>
        <p:nvPicPr>
          <p:cNvPr id="1026" name="Picture 2" descr="C:\Users\Серега\Pictures\анимашки осень\apogoda-34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39300"/>
            <a:ext cx="2160240" cy="222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Серега\Pictures\анимашки осень\115985222_image064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149080"/>
            <a:ext cx="4968552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10914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ТРИЗ и развитие речи детей.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Дидактические принципы.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06916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Принцип свободы выбора </a:t>
            </a:r>
            <a:r>
              <a:rPr lang="ru-RU" sz="2400" b="1" dirty="0" smtClean="0"/>
              <a:t>– в любом обучающем ими управляющем действии предоставить ребенку право выбора.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Принцип открытости </a:t>
            </a:r>
            <a:r>
              <a:rPr lang="ru-RU" sz="2400" b="1" dirty="0" smtClean="0"/>
              <a:t>– нужно предоставлять ребенку возможность работать с открытыми задачами(не имеющими единственно правильного решения). В условие творческого задания необходимо разные варианты решения.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     Принцип обратной связи </a:t>
            </a:r>
            <a:r>
              <a:rPr lang="ru-RU" sz="2400" b="1" dirty="0" smtClean="0"/>
              <a:t>– воспитатель может регулярно контролировать процесс освоения детьми мыслительных операций, так как в новых творческих  заданиях есть  элементы предыдущих.</a:t>
            </a:r>
          </a:p>
        </p:txBody>
      </p:sp>
    </p:spTree>
    <p:extLst>
      <p:ext uri="{BB962C8B-B14F-4D97-AF65-F5344CB8AC3E}">
        <p14:creationId xmlns:p14="http://schemas.microsoft.com/office/powerpoint/2010/main" val="3081345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71480"/>
            <a:ext cx="8858312" cy="607223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Принцип идеальности </a:t>
            </a:r>
            <a:r>
              <a:rPr lang="ru-RU" sz="2400" b="1" dirty="0" smtClean="0"/>
              <a:t>-  творческие задания не требуют специального оборудования и могут быть частью любого занятия, чтобы позволять максимально использовать возможности, знания и интересы детей.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Принцип деятельности </a:t>
            </a:r>
            <a:r>
              <a:rPr lang="ru-RU" sz="2400" b="1" dirty="0" smtClean="0"/>
              <a:t>-  в любое творческое задание включать  практическую деятельность.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Принцип </a:t>
            </a:r>
            <a:r>
              <a:rPr lang="ru-RU" sz="2400" b="1" dirty="0" err="1" smtClean="0">
                <a:solidFill>
                  <a:srgbClr val="FF0000"/>
                </a:solidFill>
              </a:rPr>
              <a:t>приросообразности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обучения – обучая ребенка, педагог должен идти от его природы. Данный принцип предполагает необходимость воспитания ребенка в соответствии с объективными закономерностями развития человека в окружающем мире, т.е. учет возрастного и индивидуального подхода.</a:t>
            </a:r>
            <a:endParaRPr lang="ru-RU" sz="2400" b="1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Игры и упражнения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85794"/>
            <a:ext cx="8858312" cy="58579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«Поиск аналогов» </a:t>
            </a:r>
            <a:r>
              <a:rPr lang="ru-RU" sz="2400" b="1" dirty="0" smtClean="0"/>
              <a:t>– необходимо назвать объект и как можно больше его аналогов, сходных по различным существенным признакам.</a:t>
            </a:r>
          </a:p>
          <a:p>
            <a:pPr>
              <a:buNone/>
            </a:pPr>
            <a:r>
              <a:rPr lang="ru-RU" sz="2400" b="1" dirty="0" smtClean="0"/>
              <a:t>Например: мяч-яблоко(форма), заяц(скачет)…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«Поиск противоположного объекта» </a:t>
            </a:r>
            <a:r>
              <a:rPr lang="ru-RU" sz="2400" b="1" dirty="0" smtClean="0"/>
              <a:t>- необходимо назвать объект и как можно больше других объектов, ему противоположных</a:t>
            </a:r>
          </a:p>
          <a:p>
            <a:pPr>
              <a:buNone/>
            </a:pPr>
            <a:r>
              <a:rPr lang="ru-RU" sz="2400" b="1" dirty="0" smtClean="0"/>
              <a:t>Например: снег-шерсть (</a:t>
            </a:r>
            <a:r>
              <a:rPr lang="ru-RU" sz="2400" b="1" dirty="0" err="1" smtClean="0"/>
              <a:t>холодный-теплый</a:t>
            </a:r>
            <a:r>
              <a:rPr lang="ru-RU" sz="2400" b="1" dirty="0" smtClean="0"/>
              <a:t>), уголь(</a:t>
            </a:r>
            <a:r>
              <a:rPr lang="ru-RU" sz="2400" b="1" dirty="0" err="1" smtClean="0"/>
              <a:t>белый-черный</a:t>
            </a:r>
            <a:r>
              <a:rPr lang="ru-RU" sz="2400" b="1" dirty="0" smtClean="0"/>
              <a:t>),  металл(</a:t>
            </a:r>
            <a:r>
              <a:rPr lang="ru-RU" sz="2400" b="1" dirty="0" err="1" smtClean="0"/>
              <a:t>легкий-тяжелый</a:t>
            </a:r>
            <a:r>
              <a:rPr lang="ru-RU" sz="2400" b="1" dirty="0" smtClean="0"/>
              <a:t>), камень (</a:t>
            </a:r>
            <a:r>
              <a:rPr lang="ru-RU" sz="2400" b="1" dirty="0" err="1" smtClean="0"/>
              <a:t>мягкий-твердый</a:t>
            </a:r>
            <a:r>
              <a:rPr lang="ru-RU" sz="2400" b="1" dirty="0" smtClean="0"/>
              <a:t>).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«Хорошо-плохо» </a:t>
            </a:r>
            <a:r>
              <a:rPr lang="ru-RU" sz="2400" b="1" dirty="0" smtClean="0"/>
              <a:t>– берется объект, не вызывающий у игроков стойких положительных или отрицательных его сторон.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«Выбери троих» </a:t>
            </a:r>
            <a:r>
              <a:rPr lang="ru-RU" sz="2400" b="1" dirty="0" smtClean="0"/>
              <a:t>– из пяти случайных слов нужно выбрать три и рассказать для чего они нужны и как могут взаимодействовать.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365442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4000" dirty="0" smtClean="0">
                <a:solidFill>
                  <a:srgbClr val="7030A0"/>
                </a:solidFill>
              </a:rPr>
              <a:t>«Малые умы интересуются необычным,</a:t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</a:rPr>
              <a:t>а великие – самым обычным»</a:t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200" b="0" dirty="0" err="1" smtClean="0">
                <a:solidFill>
                  <a:srgbClr val="002060"/>
                </a:solidFill>
              </a:rPr>
              <a:t>Эльберт</a:t>
            </a:r>
            <a:r>
              <a:rPr lang="ru-RU" sz="3200" b="0" dirty="0" smtClean="0">
                <a:solidFill>
                  <a:srgbClr val="002060"/>
                </a:solidFill>
              </a:rPr>
              <a:t> </a:t>
            </a:r>
            <a:r>
              <a:rPr lang="ru-RU" sz="3200" b="0" dirty="0" err="1" smtClean="0">
                <a:solidFill>
                  <a:srgbClr val="002060"/>
                </a:solidFill>
              </a:rPr>
              <a:t>Хаббард</a:t>
            </a:r>
            <a:r>
              <a:rPr lang="ru-RU" sz="3200" b="0" dirty="0" smtClean="0">
                <a:solidFill>
                  <a:srgbClr val="002060"/>
                </a:solidFill>
              </a:rPr>
              <a:t>.</a:t>
            </a:r>
            <a:endParaRPr lang="ru-RU" sz="3600" b="0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User\Pictures\169628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714752"/>
            <a:ext cx="2806918" cy="29289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786874" cy="5857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«Поиск общих признаков» </a:t>
            </a:r>
            <a:r>
              <a:rPr lang="ru-RU" sz="2400" b="1" dirty="0" smtClean="0"/>
              <a:t>– берется два объекта, далеко стоящих друг от друга  на смысловой оси, необходимо найти для них, как можно больше общих признаков.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«Да - Нет» </a:t>
            </a:r>
            <a:r>
              <a:rPr lang="ru-RU" sz="2400" b="1" dirty="0" smtClean="0"/>
              <a:t>- игроки разгадывают «тайну», заданную ведущим. Для этого игроки задают ведущему вопросы в такой форме, чтобы он мог ответить «ДА» или «НЕТ».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«Что умеет делать?» </a:t>
            </a:r>
            <a:r>
              <a:rPr lang="ru-RU" sz="2400" b="1" dirty="0" smtClean="0"/>
              <a:t>– Ведущий называет объект. Дети должны определить, что умеет делать объект или , что делается с его помощью.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«</a:t>
            </a:r>
            <a:r>
              <a:rPr lang="ru-RU" sz="2400" b="1" dirty="0" err="1" smtClean="0">
                <a:solidFill>
                  <a:srgbClr val="FF0000"/>
                </a:solidFill>
              </a:rPr>
              <a:t>Складушки</a:t>
            </a:r>
            <a:r>
              <a:rPr lang="ru-RU" sz="2400" b="1" dirty="0" smtClean="0">
                <a:solidFill>
                  <a:srgbClr val="FF0000"/>
                </a:solidFill>
              </a:rPr>
              <a:t> – </a:t>
            </a:r>
            <a:r>
              <a:rPr lang="ru-RU" sz="2400" b="1" dirty="0" err="1" smtClean="0">
                <a:solidFill>
                  <a:srgbClr val="FF0000"/>
                </a:solidFill>
              </a:rPr>
              <a:t>вычиталки</a:t>
            </a:r>
            <a:r>
              <a:rPr lang="ru-RU" sz="2400" b="1" dirty="0" smtClean="0">
                <a:solidFill>
                  <a:srgbClr val="FF0000"/>
                </a:solidFill>
              </a:rPr>
              <a:t>»</a:t>
            </a:r>
          </a:p>
          <a:p>
            <a:pPr>
              <a:buNone/>
            </a:pPr>
            <a:r>
              <a:rPr lang="ru-RU" sz="2400" b="1" dirty="0" smtClean="0"/>
              <a:t>Белка + осень = запасы </a:t>
            </a:r>
          </a:p>
          <a:p>
            <a:pPr>
              <a:buNone/>
            </a:pPr>
            <a:r>
              <a:rPr lang="ru-RU" sz="2400" b="1" dirty="0" smtClean="0"/>
              <a:t>Дерево – лист = осеннее дерево</a:t>
            </a:r>
          </a:p>
          <a:p>
            <a:pPr>
              <a:buNone/>
            </a:pPr>
            <a:r>
              <a:rPr lang="ru-RU" sz="2400" b="1" dirty="0" smtClean="0"/>
              <a:t>Небо + вода = дождь</a:t>
            </a:r>
          </a:p>
          <a:p>
            <a:pPr>
              <a:buNone/>
            </a:pPr>
            <a:r>
              <a:rPr lang="ru-RU" sz="2400" b="1" dirty="0" smtClean="0"/>
              <a:t>Огород + тепло = урожай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 descr="F:\ТРИЗ 1\ТРИЗ\slide_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925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ТРИЗ 1\ТРИЗ\slide_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6" y="0"/>
            <a:ext cx="9142757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8581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Преимущества методов ТРИЗ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86874" cy="564360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-   </a:t>
            </a:r>
            <a:r>
              <a:rPr lang="ru-RU" sz="2400" b="1" dirty="0" smtClean="0"/>
              <a:t>активизация познавательной деятельности детей;</a:t>
            </a:r>
          </a:p>
          <a:p>
            <a:pPr>
              <a:buFontTx/>
              <a:buChar char="-"/>
            </a:pPr>
            <a:r>
              <a:rPr lang="ru-RU" sz="2400" b="1" dirty="0" smtClean="0"/>
              <a:t>создание мотивационных установок на проявление творчества;</a:t>
            </a:r>
          </a:p>
          <a:p>
            <a:pPr>
              <a:buFontTx/>
              <a:buChar char="-"/>
            </a:pPr>
            <a:r>
              <a:rPr lang="ru-RU" sz="2400" b="1" dirty="0" smtClean="0"/>
              <a:t>создание условий для развития образовательной стороны речи детей(обогащение словарного запаса, словами с переносным значением, синонимами и антонимами);</a:t>
            </a:r>
          </a:p>
          <a:p>
            <a:pPr>
              <a:buFontTx/>
              <a:buChar char="-"/>
            </a:pPr>
            <a:r>
              <a:rPr lang="ru-RU" sz="2400" b="1" dirty="0" smtClean="0"/>
              <a:t>повышение эффективности овладения всеми языковыми средствами;</a:t>
            </a:r>
          </a:p>
          <a:p>
            <a:pPr>
              <a:buFontTx/>
              <a:buChar char="-"/>
            </a:pPr>
            <a:r>
              <a:rPr lang="ru-RU" sz="2400" b="1" dirty="0" smtClean="0"/>
              <a:t>формирование осознанности в построении лексико-грамматических конструкций;</a:t>
            </a:r>
          </a:p>
          <a:p>
            <a:pPr>
              <a:buFontTx/>
              <a:buChar char="-"/>
            </a:pPr>
            <a:r>
              <a:rPr lang="ru-RU" sz="2400" b="1" dirty="0" smtClean="0"/>
              <a:t>развитие гибкости аналитико-синтетических операций в мыслительной деятельности.</a:t>
            </a:r>
          </a:p>
          <a:p>
            <a:pPr>
              <a:buFontTx/>
              <a:buChar char="-"/>
            </a:pPr>
            <a:endParaRPr lang="ru-RU" sz="2400" b="1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8581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Положительные стороны ТРИЗ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26" y="1142960"/>
            <a:ext cx="8501154" cy="500068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sz="2400" b="1" dirty="0" smtClean="0"/>
              <a:t>У детей обогащается круг представлений, растет словарный запас, развиваются творческие способности;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ТРИЗ помогает формировать </a:t>
            </a:r>
            <a:r>
              <a:rPr lang="ru-RU" sz="2400" b="1" dirty="0" err="1" smtClean="0"/>
              <a:t>диаметрику</a:t>
            </a:r>
            <a:r>
              <a:rPr lang="ru-RU" sz="2400" b="1" dirty="0" smtClean="0"/>
              <a:t> логику, способствует продолжению застенчивости, радости. Маленький человек учится отстаивать свою точку зрения, а попадая в трудные ситуации самостоятельно находить оригинальные решения.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ТРИЗ способствует развитию наглядно-образного, причинного, памяти, воображения, воздействует на другие психические процессы.</a:t>
            </a:r>
          </a:p>
          <a:p>
            <a:pPr>
              <a:buNone/>
            </a:pPr>
            <a:r>
              <a:rPr lang="ru-RU" sz="2400" b="1" dirty="0" smtClean="0"/>
              <a:t> </a:t>
            </a:r>
            <a:endParaRPr lang="ru-RU" sz="2400" b="1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Pictures\анимации спасибо\141260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9051" y="1214422"/>
            <a:ext cx="6321894" cy="414340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6297634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rgbClr val="002060"/>
                </a:solidFill>
                <a:effectLst/>
              </a:rPr>
              <a:t>Как нам всем известно - одним из основных целевых ориентиров Федерального Государственного стандарта дошкольного образования является –</a:t>
            </a:r>
            <a:br>
              <a:rPr lang="ru-RU" sz="3600" dirty="0" smtClean="0">
                <a:solidFill>
                  <a:srgbClr val="002060"/>
                </a:solidFill>
                <a:effectLst/>
              </a:rPr>
            </a:br>
            <a:r>
              <a:rPr lang="ru-RU" sz="3600" dirty="0" smtClean="0">
                <a:solidFill>
                  <a:srgbClr val="FF0000"/>
                </a:solidFill>
                <a:effectLst/>
              </a:rPr>
              <a:t>Развитие творческих способностей ребёнка. </a:t>
            </a:r>
            <a:r>
              <a:rPr lang="ru-RU" sz="360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3600" dirty="0" smtClean="0">
                <a:solidFill>
                  <a:srgbClr val="002060"/>
                </a:solidFill>
                <a:effectLst/>
              </a:rPr>
            </a:br>
            <a:r>
              <a:rPr lang="ru-RU" sz="3600" dirty="0" smtClean="0">
                <a:solidFill>
                  <a:srgbClr val="002060"/>
                </a:solidFill>
                <a:effectLst/>
              </a:rPr>
              <a:t>Использование ТРИЗ – это один из лучших способов развить творческую личность! </a:t>
            </a:r>
            <a:endParaRPr lang="ru-RU" sz="3600" dirty="0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928670"/>
            <a:ext cx="6429420" cy="5572164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200000"/>
              </a:lnSpc>
              <a:buFontTx/>
              <a:buChar char="-"/>
            </a:pPr>
            <a:r>
              <a:rPr lang="ru-RU" sz="7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Теория</a:t>
            </a:r>
          </a:p>
          <a:p>
            <a:pPr>
              <a:lnSpc>
                <a:spcPct val="200000"/>
              </a:lnSpc>
              <a:buNone/>
            </a:pPr>
            <a:r>
              <a:rPr lang="ru-RU" sz="3400" dirty="0" smtClean="0"/>
              <a:t>-   </a:t>
            </a:r>
            <a:r>
              <a:rPr lang="ru-RU" dirty="0" smtClean="0"/>
              <a:t>   </a:t>
            </a:r>
            <a:r>
              <a:rPr lang="ru-RU" sz="7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Решения</a:t>
            </a:r>
          </a:p>
          <a:p>
            <a:pPr>
              <a:lnSpc>
                <a:spcPct val="200000"/>
              </a:lnSpc>
              <a:buNone/>
            </a:pPr>
            <a:endParaRPr lang="ru-RU" sz="2400" dirty="0" smtClean="0"/>
          </a:p>
          <a:p>
            <a:pPr>
              <a:lnSpc>
                <a:spcPct val="200000"/>
              </a:lnSpc>
              <a:buNone/>
            </a:pPr>
            <a:r>
              <a:rPr lang="ru-RU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  </a:t>
            </a:r>
            <a:r>
              <a:rPr lang="ru-RU" sz="7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Изобретательских</a:t>
            </a:r>
          </a:p>
          <a:p>
            <a:pPr>
              <a:lnSpc>
                <a:spcPct val="200000"/>
              </a:lnSpc>
              <a:buNone/>
            </a:pPr>
            <a:r>
              <a:rPr lang="ru-RU" sz="2400" dirty="0" smtClean="0"/>
              <a:t> </a:t>
            </a:r>
          </a:p>
          <a:p>
            <a:pPr>
              <a:lnSpc>
                <a:spcPct val="200000"/>
              </a:lnSpc>
              <a:buNone/>
            </a:pPr>
            <a:r>
              <a:rPr lang="ru-RU" sz="7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  Задач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642918"/>
            <a:ext cx="1285884" cy="5857916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</a:p>
          <a:p>
            <a:pPr>
              <a:lnSpc>
                <a:spcPct val="200000"/>
              </a:lnSpc>
            </a:pP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</a:t>
            </a:r>
          </a:p>
          <a:p>
            <a:pPr>
              <a:lnSpc>
                <a:spcPct val="200000"/>
              </a:lnSpc>
            </a:pP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И</a:t>
            </a:r>
          </a:p>
          <a:p>
            <a:pPr>
              <a:lnSpc>
                <a:spcPct val="200000"/>
              </a:lnSpc>
            </a:pP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З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5293252" cy="928694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ТРИЗ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7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27630"/>
            <a:ext cx="5786478" cy="4929222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2400" b="1" dirty="0" smtClean="0"/>
              <a:t>Эта теория была придумана советским изобретателем, писателем-фантастом Генрихом </a:t>
            </a:r>
            <a:r>
              <a:rPr lang="ru-RU" sz="2400" b="1" dirty="0" err="1" smtClean="0"/>
              <a:t>Сауловичем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Альтшуллером</a:t>
            </a:r>
            <a:r>
              <a:rPr lang="ru-RU" sz="2400" b="1" dirty="0" smtClean="0"/>
              <a:t>,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b="1" dirty="0" smtClean="0"/>
              <a:t>Михаилом Наумовичем </a:t>
            </a:r>
            <a:r>
              <a:rPr lang="ru-RU" sz="2400" b="1" dirty="0" err="1" smtClean="0"/>
              <a:t>Шустерман</a:t>
            </a:r>
            <a:r>
              <a:rPr lang="ru-RU" sz="2400" b="1" dirty="0" smtClean="0"/>
              <a:t>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b="1" dirty="0" smtClean="0"/>
              <a:t>Изначально она создавалась для помощи в нахождении решений для технических задач и способствовало развитию мышления, гибкости, системности, логическому построению и оригинальности.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b="1" dirty="0" smtClean="0"/>
              <a:t>Главная задача данной методики - научить ребенка думать нестандартно и находить собственные решения.</a:t>
            </a:r>
            <a:endParaRPr lang="ru-RU" sz="2400" b="1" dirty="0"/>
          </a:p>
        </p:txBody>
      </p:sp>
      <p:pic>
        <p:nvPicPr>
          <p:cNvPr id="1026" name="Picture 2" descr="C:\Users\User\Pictures\ТРИЗ\iAN670TN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85728"/>
            <a:ext cx="2500330" cy="295039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4" name="Picture 2" descr="C:\Users\User\Pictures\Шустерман-М_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500438"/>
            <a:ext cx="2500330" cy="324090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83844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методы ТРИЗ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1662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1800" b="1" dirty="0" smtClean="0"/>
              <a:t>Метод проб и ошибок.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1800" b="1" dirty="0" smtClean="0"/>
              <a:t>Метод фокальных объектов.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1800" b="1" dirty="0" smtClean="0"/>
              <a:t>Морфологический анализ.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1800" b="1" dirty="0" smtClean="0"/>
              <a:t>Мозговой штурм.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1800" b="1" dirty="0" smtClean="0"/>
              <a:t>Метод контрольных и наводящих вопросов.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1800" b="1" dirty="0" err="1" smtClean="0"/>
              <a:t>Синектика</a:t>
            </a:r>
            <a:r>
              <a:rPr lang="ru-RU" sz="1800" b="1" dirty="0" smtClean="0"/>
              <a:t>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1800" b="1" dirty="0" smtClean="0"/>
              <a:t>Системный анализ.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1800" b="1" dirty="0" smtClean="0"/>
              <a:t>Метод противоречий.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1800" b="1" dirty="0" smtClean="0"/>
              <a:t>Метод борьбы с психологической инерцией.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1800" b="1" dirty="0" smtClean="0"/>
              <a:t>Оператор РВС.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1800" b="1" dirty="0" smtClean="0"/>
              <a:t>Метод моделирования маленькими человечками.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1800" b="1" dirty="0" err="1" smtClean="0"/>
              <a:t>Вепольный</a:t>
            </a:r>
            <a:r>
              <a:rPr lang="ru-RU" sz="1800" b="1" dirty="0" smtClean="0"/>
              <a:t> анализ.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1800" b="1" dirty="0" smtClean="0"/>
              <a:t>Ресурсы.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1800" b="1" dirty="0" smtClean="0"/>
              <a:t>Функционально-стоимостный анализ(ФСА)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1800" b="1" dirty="0" smtClean="0"/>
          </a:p>
          <a:p>
            <a:pPr>
              <a:buFont typeface="Wingdings" panose="05000000000000000000" pitchFamily="2" charset="2"/>
              <a:buChar char="§"/>
            </a:pPr>
            <a:endParaRPr lang="ru-RU" sz="1800" b="1" dirty="0" smtClean="0"/>
          </a:p>
          <a:p>
            <a:pPr marL="0" indent="0">
              <a:buNone/>
            </a:pPr>
            <a:r>
              <a:rPr lang="ru-RU" sz="1800" b="1" dirty="0" smtClean="0"/>
              <a:t>                  </a:t>
            </a:r>
            <a:endParaRPr lang="ru-RU" sz="1800" b="1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Что нам дает использование технологии ТРИЗ?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643998" cy="497207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Развитие творческого мышления.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002060"/>
                </a:solidFill>
              </a:rPr>
              <a:t> Развитие логического мышления.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002060"/>
                </a:solidFill>
              </a:rPr>
              <a:t> Развитие воображения.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002060"/>
                </a:solidFill>
              </a:rPr>
              <a:t> Развитие внимания.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002060"/>
                </a:solidFill>
              </a:rPr>
              <a:t> Развитие речи.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User\Pictures\da4000dd25d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1687286"/>
            <a:ext cx="1571636" cy="2245194"/>
          </a:xfrm>
          <a:prstGeom prst="rect">
            <a:avLst/>
          </a:prstGeom>
          <a:noFill/>
        </p:spPr>
      </p:pic>
      <p:pic>
        <p:nvPicPr>
          <p:cNvPr id="5" name="Picture 3" descr="C:\Users\User\Pictures\101447739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0329" y="4429132"/>
            <a:ext cx="2289389" cy="226267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Picture 2" descr="C:\Users\User\Pictures\Boy_Thinkin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4000504"/>
            <a:ext cx="1643074" cy="21086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5409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каких образовательных областях можно использовать элементы ТРИЗ.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715436" cy="5097467"/>
          </a:xfrm>
        </p:spPr>
        <p:txBody>
          <a:bodyPr/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b="1" dirty="0" smtClean="0"/>
              <a:t>Познавательно-речевом развитии.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ru-RU" b="1" dirty="0" smtClean="0"/>
              <a:t> Коммуникативно-личностном развитии.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ru-RU" b="1" dirty="0" smtClean="0"/>
              <a:t> Художественно-эстетическом развитии.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ru-RU" b="1" dirty="0" smtClean="0"/>
              <a:t> Физическом развитии.</a:t>
            </a:r>
            <a:endParaRPr lang="ru-RU" b="1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Цель ТРИЗ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643998" cy="5143536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Не просто развивать фантазию детей, а мыслить системно, с пониманием происходящих процессов.</a:t>
            </a:r>
          </a:p>
          <a:p>
            <a:pPr>
              <a:buNone/>
            </a:pPr>
            <a:r>
              <a:rPr lang="ru-RU" b="1" dirty="0" smtClean="0"/>
              <a:t>    Дать в руки воспитателям инструмент по конкретному практическому воспитанию у детей качеств творческой личности, способной понимать единство и противоречие окружающего мира, решать свои маленькие проблемы. </a:t>
            </a:r>
            <a:endParaRPr lang="ru-RU" b="1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shablony-dlya-prezentacii041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shablony-dlya-prezentacii041</Template>
  <TotalTime>862</TotalTime>
  <Words>1079</Words>
  <Application>Microsoft Office PowerPoint</Application>
  <PresentationFormat>Экран (4:3)</PresentationFormat>
  <Paragraphs>120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shablony-dlya-prezentacii041</vt:lpstr>
      <vt:lpstr>Технология ТРИЗ  в детском саду.  </vt:lpstr>
      <vt:lpstr>«Малые умы интересуются необычным, а великие – самым обычным»  Эльберт Хаббард.</vt:lpstr>
      <vt:lpstr>Как нам всем известно - одним из основных целевых ориентиров Федерального Государственного стандарта дошкольного образования является – Развитие творческих способностей ребёнка.  Использование ТРИЗ – это один из лучших способов развить творческую личность! </vt:lpstr>
      <vt:lpstr>Презентация PowerPoint</vt:lpstr>
      <vt:lpstr>ТРИЗ </vt:lpstr>
      <vt:lpstr>Основные методы ТРИЗ</vt:lpstr>
      <vt:lpstr>Что нам дает использование технологии ТРИЗ?</vt:lpstr>
      <vt:lpstr>В каких образовательных областях можно использовать элементы ТРИЗ.</vt:lpstr>
      <vt:lpstr>Цель ТРИЗ</vt:lpstr>
      <vt:lpstr>ТРИЗ для дошкольников</vt:lpstr>
      <vt:lpstr>Основным средством работы с детьми является педагогический поиск.</vt:lpstr>
      <vt:lpstr>Основные функции ТРИЗ</vt:lpstr>
      <vt:lpstr>Принципы построения занятий по ТРИЗ</vt:lpstr>
      <vt:lpstr>Что дает творчество ребенку?</vt:lpstr>
      <vt:lpstr>Основные этапы методики ТРИЗ</vt:lpstr>
      <vt:lpstr>Презентация PowerPoint</vt:lpstr>
      <vt:lpstr>ТРИЗ и развитие речи детей. Дидактические принципы.</vt:lpstr>
      <vt:lpstr>Презентация PowerPoint</vt:lpstr>
      <vt:lpstr>Игры и упражнения</vt:lpstr>
      <vt:lpstr>Презентация PowerPoint</vt:lpstr>
      <vt:lpstr>Презентация PowerPoint</vt:lpstr>
      <vt:lpstr>Презентация PowerPoint</vt:lpstr>
      <vt:lpstr>Преимущества методов ТРИЗ</vt:lpstr>
      <vt:lpstr>Положительные стороны ТРИЗ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ТРИЗ в сказках</dc:title>
  <dc:creator>User</dc:creator>
  <cp:lastModifiedBy>Маша</cp:lastModifiedBy>
  <cp:revision>43</cp:revision>
  <dcterms:created xsi:type="dcterms:W3CDTF">2017-03-20T08:42:00Z</dcterms:created>
  <dcterms:modified xsi:type="dcterms:W3CDTF">2020-01-31T13:02:33Z</dcterms:modified>
</cp:coreProperties>
</file>