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7" r:id="rId5"/>
    <p:sldId id="273" r:id="rId6"/>
    <p:sldId id="293" r:id="rId7"/>
    <p:sldId id="294" r:id="rId8"/>
    <p:sldId id="268" r:id="rId9"/>
    <p:sldId id="291" r:id="rId10"/>
    <p:sldId id="270" r:id="rId11"/>
    <p:sldId id="292" r:id="rId12"/>
    <p:sldId id="265" r:id="rId13"/>
    <p:sldId id="289" r:id="rId14"/>
    <p:sldId id="280" r:id="rId15"/>
    <p:sldId id="290" r:id="rId16"/>
    <p:sldId id="274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05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85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56D6A-AA01-483F-A46F-A2A39D9F6CD6}" type="datetimeFigureOut">
              <a:rPr lang="ru-RU"/>
              <a:pPr>
                <a:defRPr/>
              </a:pPr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7B3EB-CB18-4007-97B5-E3F1D7398C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9E767-F40E-4D55-8347-FBC64C6A94B3}" type="datetimeFigureOut">
              <a:rPr lang="ru-RU"/>
              <a:pPr>
                <a:defRPr/>
              </a:pPr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1AB0B-4F54-4737-849F-B79BBD6961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0DCAB-A14E-49F1-9C19-9411292DD3DB}" type="datetimeFigureOut">
              <a:rPr lang="ru-RU"/>
              <a:pPr>
                <a:defRPr/>
              </a:pPr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7FD60-B3A8-4FCF-B275-E5E8091802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4C5DC-6976-46E4-A934-745EFD8E78B3}" type="datetimeFigureOut">
              <a:rPr lang="ru-RU"/>
              <a:pPr>
                <a:defRPr/>
              </a:pPr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1A2DC-C024-4EA0-854E-8807F07F2B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BBEB8-6B3F-4849-BD5E-E8E78F79F4F6}" type="datetimeFigureOut">
              <a:rPr lang="ru-RU"/>
              <a:pPr>
                <a:defRPr/>
              </a:pPr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CCF20-AA22-409D-A21A-3AD4861E52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4A84B-1A7E-4534-8FBF-9BC5F32F890F}" type="datetimeFigureOut">
              <a:rPr lang="ru-RU"/>
              <a:pPr>
                <a:defRPr/>
              </a:pPr>
              <a:t>31.08.2020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75126-C7C6-4CB8-838D-3833C28773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057FD-B202-4C19-AA84-B0969C949B1D}" type="datetimeFigureOut">
              <a:rPr lang="ru-RU"/>
              <a:pPr>
                <a:defRPr/>
              </a:pPr>
              <a:t>31.08.2020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91AA4-F9B5-46AD-B143-633C5404FD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53DA9-E7C1-4A14-ACFB-4ECB38C3AC06}" type="datetimeFigureOut">
              <a:rPr lang="ru-RU"/>
              <a:pPr>
                <a:defRPr/>
              </a:pPr>
              <a:t>31.08.2020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F0752-AC15-47A5-9F85-A7ABC9D09D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2B83D-5CBB-43C0-A42C-EC0E31A6703B}" type="datetimeFigureOut">
              <a:rPr lang="ru-RU"/>
              <a:pPr>
                <a:defRPr/>
              </a:pPr>
              <a:t>31.08.2020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AAE2D-BC44-4669-BF69-CD9C92496E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BBEA0-5B5A-49FC-8840-05FCA7BD5E19}" type="datetimeFigureOut">
              <a:rPr lang="ru-RU"/>
              <a:pPr>
                <a:defRPr/>
              </a:pPr>
              <a:t>31.08.2020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31B94-29CA-4713-9182-A94D2A478B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02AC8-2866-4AE9-80E2-68C7A1976420}" type="datetimeFigureOut">
              <a:rPr lang="ru-RU"/>
              <a:pPr>
                <a:defRPr/>
              </a:pPr>
              <a:t>31.08.2020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BFBFF-37A8-4959-9F82-0974BC4DB7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BA6151-1676-42F7-8EB4-729486DD1DB0}" type="datetimeFigureOut">
              <a:rPr lang="ru-RU"/>
              <a:pPr>
                <a:defRPr/>
              </a:pPr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9709C00-2672-4843-9103-EA3E82C133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gromagazin.ru/matematika-dlya-doshkolnikov/" TargetMode="Externa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1916_%D0%B3%D0%BE%D0%B4" TargetMode="External"/><Relationship Id="rId2" Type="http://schemas.openxmlformats.org/officeDocument/2006/relationships/hyperlink" Target="https://ru.wikipedia.org/wiki/%D0%92%D0%B5%D0%BD%D0%B3%D0%B5%D1%80%D1%81%D0%BA%D0%B8%D0%B9_%D1%8F%D0%B7%D1%8B%D0%BA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jpeg"/><Relationship Id="rId5" Type="http://schemas.openxmlformats.org/officeDocument/2006/relationships/hyperlink" Target="https://ru.wikipedia.org/wiki/%D0%A8%D0%B5%D1%80%D0%B1%D1%80%D1%83%D0%BA%D1%81%D0%BA%D0%B8%D0%B9_%D1%83%D0%BD%D0%B8%D0%B2%D0%B5%D1%80%D1%81%D0%B8%D1%82%D0%B5%D1%82" TargetMode="External"/><Relationship Id="rId4" Type="http://schemas.openxmlformats.org/officeDocument/2006/relationships/hyperlink" Target="https://ru.wikipedia.org/wiki/2014_%D0%B3%D0%BE%D0%B4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988840"/>
            <a:ext cx="7772400" cy="14700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900" dirty="0" smtClean="0">
                <a:latin typeface="Comic Sans MS" pitchFamily="66" charset="0"/>
              </a:rPr>
              <a:t/>
            </a:r>
            <a:br>
              <a:rPr lang="ru-RU" sz="4900" dirty="0" smtClean="0">
                <a:latin typeface="Comic Sans MS" pitchFamily="66" charset="0"/>
              </a:rPr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900" b="1" i="1" dirty="0" err="1" smtClean="0">
                <a:latin typeface="Times New Roman" pitchFamily="18" charset="0"/>
                <a:cs typeface="Times New Roman" pitchFamily="18" charset="0"/>
              </a:rPr>
              <a:t>Испольование</a:t>
            </a: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 блоков </a:t>
            </a:r>
            <a:r>
              <a:rPr lang="ru-RU" sz="4900" b="1" i="1" dirty="0" err="1" smtClean="0">
                <a:latin typeface="Times New Roman" pitchFamily="18" charset="0"/>
                <a:cs typeface="Times New Roman" pitchFamily="18" charset="0"/>
              </a:rPr>
              <a:t>Дьенеша</a:t>
            </a: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 для развития логического мышления детей 4-5лет»</a:t>
            </a: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>  </a:t>
            </a:r>
            <a:r>
              <a:rPr lang="en-US" dirty="0" smtClean="0"/>
              <a:t>         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                                         </a:t>
            </a:r>
            <a:r>
              <a:rPr lang="en-US" dirty="0" smtClean="0"/>
              <a:t>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Подготовили: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Макотрина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М.А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Изместьева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Е.В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1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1"/>
          <p:cNvSpPr>
            <a:spLocks noChangeArrowheads="1"/>
          </p:cNvSpPr>
          <p:nvPr/>
        </p:nvSpPr>
        <p:spPr bwMode="auto">
          <a:xfrm>
            <a:off x="428625" y="285750"/>
            <a:ext cx="8215313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ФОРМЫ ОРГАНИЗАЦИИ РАБОТЫ С ЛОГИЧЕСКИМИ БЛОКАМИ ДЬЕНЕША</a:t>
            </a:r>
          </a:p>
          <a:p>
            <a:endParaRPr lang="ru-RU" sz="2400" b="1" dirty="0">
              <a:solidFill>
                <a:srgbClr val="C00000"/>
              </a:solidFill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v"/>
            </a:pPr>
            <a:r>
              <a:rPr lang="ru-RU" dirty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Занятия (комплексные, интегрированные), обеспечивающие наглядность, системность и доступность, смену деятельности. </a:t>
            </a:r>
          </a:p>
          <a:p>
            <a:pPr eaLnBrk="0" hangingPunct="0">
              <a:buFont typeface="Wingdings" pitchFamily="2" charset="2"/>
              <a:buChar char="v"/>
            </a:pP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Совместная и самостоятельная игровая деятельность (дидактические игры, настольно-печатные, подвижные, сюжетно-ролевые игры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</a:t>
            </a:r>
          </a:p>
          <a:p>
            <a:pPr eaLnBrk="0" hangingPunct="0"/>
            <a:endParaRPr lang="ru-RU" dirty="0"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v"/>
            </a:pPr>
            <a:endParaRPr lang="ru-RU" dirty="0"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908720"/>
            <a:ext cx="88924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а) в подвижных играх (предметные ориентиры, обозначения домиков, дорожек, лабиринтов);</a:t>
            </a:r>
          </a:p>
          <a:p>
            <a:pPr eaLnBrk="0" hangingPunct="0"/>
            <a:r>
              <a:rPr lang="ru-RU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б) как настольно-печатные (изготовить карты к играм “Рассели жильцов”, “Найди место фигуре”);</a:t>
            </a:r>
          </a:p>
          <a:p>
            <a:pPr eaLnBrk="0" hangingPunct="0"/>
            <a:r>
              <a:rPr lang="ru-RU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в) в сюжетно-ролевых играх: “Магазин” - деньги обозначаются блоками. “Почта” - адрес на доме обозначается кодовыми карточками. Аналогично, “Поезд” - билеты, места. </a:t>
            </a:r>
            <a:endParaRPr lang="ru-RU" sz="28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829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3"/>
          <p:cNvSpPr>
            <a:spLocks noChangeArrowheads="1"/>
          </p:cNvSpPr>
          <p:nvPr/>
        </p:nvSpPr>
        <p:spPr bwMode="auto">
          <a:xfrm>
            <a:off x="285750" y="571500"/>
            <a:ext cx="853472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Главная  задача и цель игрушки – сформировать у ребенка умение выполнять простейшие логические операции. А ведь именно это умение и является базовым для дальнейшего </a:t>
            </a:r>
            <a:r>
              <a:rPr lang="ru-RU" sz="3600" dirty="0">
                <a:latin typeface="Times New Roman" pitchFamily="18" charset="0"/>
                <a:cs typeface="Times New Roman" pitchFamily="18" charset="0"/>
                <a:hlinkClick r:id="rId2"/>
              </a:rPr>
              <a:t>изучения математических дисциплин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2"/>
          <p:cNvSpPr>
            <a:spLocks noChangeArrowheads="1"/>
          </p:cNvSpPr>
          <p:nvPr/>
        </p:nvSpPr>
        <p:spPr bwMode="auto">
          <a:xfrm>
            <a:off x="928688" y="428625"/>
            <a:ext cx="7429500" cy="53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rgbClr val="0070C0"/>
                </a:solidFill>
                <a:latin typeface="Comic Sans MS" pitchFamily="66" charset="0"/>
              </a:rPr>
              <a:t>В пособии Е.А. Носовой и Р.Л. Непомнящей "Логика и математика для дошкольников" представлены 4 группы постепенно усложняющихся игр и упражнений с логическими блоками:</a:t>
            </a:r>
          </a:p>
          <a:p>
            <a:pPr algn="r"/>
            <a:r>
              <a:rPr lang="ru-RU" sz="2800">
                <a:solidFill>
                  <a:srgbClr val="0000FF"/>
                </a:solidFill>
                <a:latin typeface="Comic Sans MS" pitchFamily="66" charset="0"/>
              </a:rPr>
              <a:t>- для развития умений выявлять и абстрагировать свойства</a:t>
            </a:r>
          </a:p>
          <a:p>
            <a:pPr algn="r"/>
            <a:r>
              <a:rPr lang="ru-RU" sz="2800">
                <a:solidFill>
                  <a:srgbClr val="0000FF"/>
                </a:solidFill>
                <a:latin typeface="Comic Sans MS" pitchFamily="66" charset="0"/>
              </a:rPr>
              <a:t>- для развития умений сравнивать предметы по их свойствам;</a:t>
            </a:r>
          </a:p>
          <a:p>
            <a:pPr algn="r"/>
            <a:r>
              <a:rPr lang="ru-RU" sz="2800">
                <a:solidFill>
                  <a:srgbClr val="0000FF"/>
                </a:solidFill>
                <a:latin typeface="Comic Sans MS" pitchFamily="66" charset="0"/>
              </a:rPr>
              <a:t>- для развития действий классификации и обобщения;</a:t>
            </a:r>
          </a:p>
          <a:p>
            <a:pPr algn="r"/>
            <a:r>
              <a:rPr lang="ru-RU" sz="2800">
                <a:solidFill>
                  <a:srgbClr val="0000FF"/>
                </a:solidFill>
                <a:latin typeface="Comic Sans MS" pitchFamily="66" charset="0"/>
              </a:rPr>
              <a:t>- для развития способности к логическим действиям и операциям</a:t>
            </a:r>
            <a:r>
              <a:rPr lang="ru-RU" sz="2800">
                <a:solidFill>
                  <a:srgbClr val="0000FF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500063" y="235743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sz="2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Опыт российских педагогов показал эффективность использования логических блоков как</a:t>
            </a:r>
            <a:br>
              <a:rPr lang="ru-RU" sz="2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игрового материала в работе с детьми дошкольного и начального школьного возраста для: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• Ознакомления детей с геометрическими фигурами и формой предметов, размером;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• Развития мыслительных умений: сравнивать, анализировать, классифицировать, обобщать,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абстрагировать, кодировать и декодировать информацию;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• Усвоения элементарных навыков алгоритмической культуры мышления;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• Развития познавательных процессов восприятия памяти, внимания, воображения;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• Развития творческих способностей.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ctrTitle"/>
          </p:nvPr>
        </p:nvSpPr>
        <p:spPr>
          <a:xfrm>
            <a:off x="357188" y="-214313"/>
            <a:ext cx="7772400" cy="1470026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Литература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500" y="857250"/>
            <a:ext cx="7429500" cy="1752600"/>
          </a:xfrm>
        </p:spPr>
        <p:txBody>
          <a:bodyPr/>
          <a:lstStyle/>
          <a:p>
            <a:pPr algn="l"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А.А.Столяр «Давайте поиграем. Математические игры для детей 5-6 лет», М., Просвещение, 1991 г.</a:t>
            </a:r>
          </a:p>
          <a:p>
            <a:pPr algn="l"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2.«Давайте вместе поиграем»   Комплект игр с блоками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Дьенеша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(Под ред.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Б.б.Финкельштейн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                     Санкт-Петербург. ООО «Корвет» 2001 год).</a:t>
            </a:r>
          </a:p>
          <a:p>
            <a:pPr algn="l"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 3.Е.А.Носова, Р.Л.Непомнящая «Логика и математика для дошкольников», СПб, М.,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Акцидент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1997 г.</a:t>
            </a:r>
          </a:p>
          <a:p>
            <a:pPr algn="l"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  .«Логические блоки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Дьенеша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». Развивающая игра для детей в возрасте от  3 до 7лет. ООО «Корвет» Россия, Санкт-Петербург.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 5. Тихомирова Л.Ф., Басов А.В. «Развитие логического мышления детей», Ярославль, «Академия развития», 1996 </a:t>
            </a:r>
          </a:p>
          <a:p>
            <a:pPr algn="l"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6.  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М.Фидлер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«Математика уже в детском саду», М., "Просвещение», 1991г</a:t>
            </a:r>
          </a:p>
          <a:p>
            <a:pPr algn="l"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7.Альбом «Блоки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Дьенеша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 самых маленьких»</a:t>
            </a:r>
          </a:p>
          <a:p>
            <a:pPr algn="l">
              <a:defRPr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8.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google.ru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defRPr/>
            </a:pPr>
            <a:endParaRPr lang="en-US" sz="1600" dirty="0" smtClean="0">
              <a:latin typeface="Comic Sans MS" pitchFamily="66" charset="0"/>
            </a:endParaRPr>
          </a:p>
          <a:p>
            <a:pPr algn="l">
              <a:defRPr/>
            </a:pPr>
            <a:r>
              <a:rPr lang="en-US" sz="1600" dirty="0" smtClean="0"/>
              <a:t>1</a:t>
            </a:r>
            <a:endParaRPr lang="ru-RU" sz="1600" dirty="0" smtClean="0">
              <a:latin typeface="Comic Sans MS" pitchFamily="66" charset="0"/>
            </a:endParaRPr>
          </a:p>
          <a:p>
            <a:pPr>
              <a:defRPr/>
            </a:pPr>
            <a:r>
              <a:rPr lang="ru-RU" dirty="0" smtClean="0"/>
              <a:t>.    </a:t>
            </a:r>
            <a:endParaRPr lang="ru-RU" sz="1600" dirty="0" smtClean="0">
              <a:latin typeface="Comic Sans MS" pitchFamily="66" charset="0"/>
            </a:endParaRPr>
          </a:p>
          <a:p>
            <a:pPr>
              <a:defRPr/>
            </a:pPr>
            <a:r>
              <a:rPr lang="ru-RU" sz="1600" dirty="0" smtClean="0">
                <a:latin typeface="Comic Sans MS" pitchFamily="66" charset="0"/>
              </a:rPr>
              <a:t>.</a:t>
            </a:r>
            <a:r>
              <a:rPr lang="ru-RU" sz="1600" dirty="0" smtClean="0"/>
              <a:t> .   .</a:t>
            </a:r>
          </a:p>
          <a:p>
            <a:pPr>
              <a:defRPr/>
            </a:pPr>
            <a:endParaRPr lang="en-US" sz="1600" dirty="0" smtClean="0">
              <a:latin typeface="Comic Sans MS" pitchFamily="66" charset="0"/>
            </a:endParaRPr>
          </a:p>
          <a:p>
            <a:pPr>
              <a:defRPr/>
            </a:pPr>
            <a:endParaRPr lang="ru-RU" sz="1600" dirty="0" smtClean="0">
              <a:latin typeface="Comic Sans MS" pitchFamily="66" charset="0"/>
            </a:endParaRPr>
          </a:p>
          <a:p>
            <a:pPr>
              <a:defRPr/>
            </a:pPr>
            <a:endParaRPr lang="ru-RU" sz="16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5" descr="http://davidkovo.mskzapad.ru/images/cms/data/podgotovka_k_shkole.jpg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500" y="214313"/>
            <a:ext cx="6286500" cy="445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Прямоугольник 2"/>
          <p:cNvSpPr>
            <a:spLocks noChangeArrowheads="1"/>
          </p:cNvSpPr>
          <p:nvPr/>
        </p:nvSpPr>
        <p:spPr bwMode="auto">
          <a:xfrm>
            <a:off x="3143250" y="4714875"/>
            <a:ext cx="56435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latin typeface="Arial Black" pitchFamily="34" charset="0"/>
              </a:rPr>
              <a:t>Спасибо за</a:t>
            </a:r>
            <a:r>
              <a:rPr lang="en-US" sz="3200">
                <a:latin typeface="Arial Black" pitchFamily="34" charset="0"/>
              </a:rPr>
              <a:t> </a:t>
            </a:r>
            <a:r>
              <a:rPr lang="ru-RU" sz="3200">
                <a:latin typeface="Arial Black" pitchFamily="34" charset="0"/>
              </a:rPr>
              <a:t>внимание!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57250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ЛБД  </a:t>
            </a: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3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логические блоки З. </a:t>
            </a:r>
            <a:r>
              <a:rPr lang="ru-RU" sz="31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Дьенеша</a:t>
            </a:r>
            <a:r>
              <a:rPr lang="ru-RU" sz="3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(развитие </a:t>
            </a:r>
            <a:r>
              <a:rPr lang="ru-RU" sz="31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логического </a:t>
            </a:r>
            <a:r>
              <a:rPr lang="ru-RU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мышления)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ru-RU" b="1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b="1" dirty="0">
                <a:solidFill>
                  <a:schemeClr val="accent6">
                    <a:lumMod val="75000"/>
                  </a:schemeClr>
                </a:solidFill>
              </a:rPr>
            </a:br>
            <a:endParaRPr lang="ru-RU" dirty="0"/>
          </a:p>
        </p:txBody>
      </p:sp>
      <p:pic>
        <p:nvPicPr>
          <p:cNvPr id="4099" name="Рисунок 4" descr="http://www.u-mama.ru/img/news/00001_105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428875" y="1500188"/>
            <a:ext cx="6072188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214313" y="1071563"/>
            <a:ext cx="6000750" cy="4214812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Золтан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Пал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Дьенеш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2" tooltip="Венгерский язык"/>
              </a:rPr>
              <a:t>венг.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Zoltán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Pál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Dienes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3" tooltip="1916 год"/>
              </a:rPr>
              <a:t>1916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4" tooltip="2014 год"/>
              </a:rPr>
              <a:t>2014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 — венгерский математик, психолог и педагог, профессор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  <a:hlinkClick r:id="rId5" tooltip="Шербрукский университет"/>
              </a:rPr>
              <a:t>Шербрукского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5" tooltip="Шербрукский университет"/>
              </a:rPr>
              <a:t> университета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Автор игрового подхода к развитию детей, идея которого заключается в освоении детьми математики посредством увлекательных логических игр.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Рисунок 2" descr="Zoltán_Pál_Dienes.jpg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286500" y="285750"/>
            <a:ext cx="2616200" cy="370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2"/>
          <p:cNvSpPr>
            <a:spLocks noChangeArrowheads="1"/>
          </p:cNvSpPr>
          <p:nvPr/>
        </p:nvSpPr>
        <p:spPr bwMode="auto">
          <a:xfrm>
            <a:off x="0" y="214313"/>
            <a:ext cx="91440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54000" algn="ctr" eaLnBrk="0" hangingPunct="0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Логические блоки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Дьенеша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представляют собой набор из 48 геометрических фигур: </a:t>
            </a:r>
          </a:p>
          <a:p>
            <a:pPr indent="254000" algn="just" eaLnBrk="0" hangingPunct="0"/>
            <a:endParaRPr lang="ru-RU" sz="2400" b="1" dirty="0">
              <a:solidFill>
                <a:srgbClr val="603B14"/>
              </a:solidFill>
              <a:latin typeface="Comic Sans MS" pitchFamily="66" charset="0"/>
            </a:endParaRPr>
          </a:p>
          <a:p>
            <a:pPr indent="254000" algn="just" eaLnBrk="0" hangingPunct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а) четырех форм (круг, треугольник, квадрат, прямоугольник); </a:t>
            </a:r>
          </a:p>
          <a:p>
            <a:pPr indent="254000" algn="just" eaLnBrk="0" hangingPunct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б) трёх цветов (красный, синий, желтый); </a:t>
            </a:r>
          </a:p>
          <a:p>
            <a:pPr indent="254000" algn="just" eaLnBrk="0" hangingPunct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в) двух размеров (большой, маленький);</a:t>
            </a:r>
          </a:p>
          <a:p>
            <a:pPr indent="254000" algn="just" eaLnBrk="0" hangingPunct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г) двух видов толщины (толстый, тонкий). </a:t>
            </a:r>
          </a:p>
          <a:p>
            <a:pPr indent="254000" algn="just" eaLnBrk="0" hangingPunct="0"/>
            <a:endParaRPr lang="ru-RU" sz="2400" b="1" dirty="0">
              <a:solidFill>
                <a:srgbClr val="603B14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54000" algn="just" eaLnBrk="0" hangingPunct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Каждая геометрическая фигура характеризуется четырьмя признаками: </a:t>
            </a:r>
          </a:p>
          <a:p>
            <a:pPr indent="254000" algn="ctr" eaLnBrk="0" hangingPunct="0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формой, цветом,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размером,толщиной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indent="254000" algn="just" eaLnBrk="0" hangingPunct="0"/>
            <a:endParaRPr lang="ru-RU" sz="2400" b="1" dirty="0">
              <a:solidFill>
                <a:srgbClr val="603B14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54000" algn="ctr" eaLnBrk="0" hangingPunct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наборе нет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 одной одинаковой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фигуры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logicheskie-bloki-denesha_3[1]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3000" y="357188"/>
            <a:ext cx="6615113" cy="455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Методическое обеспечение</a:t>
            </a:r>
          </a:p>
        </p:txBody>
      </p:sp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395851"/>
            <a:ext cx="2447925" cy="319563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7864" y="1293220"/>
            <a:ext cx="2381583" cy="34009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</p:pic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1916832"/>
            <a:ext cx="2447925" cy="32400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2617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35088" y="260648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Альбом «Лепим нелепицы» </a:t>
            </a:r>
          </a:p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(с 4-х лет)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3968" y="1441324"/>
            <a:ext cx="4572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24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"...Ребенок играет не только камешками, кубиками, куклами, но и мыслями..."</a:t>
            </a:r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 К. И.   Чуковский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оздания данного альбома - </a:t>
            </a:r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сделать ребенка активным участником игры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Использование "Логических блоков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Дьенеша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" позволяет создать условия для   формирования элементов сенсорной культуры, освоения знаковой культуры</a:t>
            </a:r>
            <a:endParaRPr lang="ru-RU" sz="2400" dirty="0"/>
          </a:p>
        </p:txBody>
      </p:sp>
      <p:pic>
        <p:nvPicPr>
          <p:cNvPr id="5" name="Picture 2" descr="Альбом Блоки Дьенеша для самых маленьки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080" y="980728"/>
            <a:ext cx="3810000" cy="2743201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</p:pic>
      <p:pic>
        <p:nvPicPr>
          <p:cNvPr id="6" name="Picture 4" descr="Вид учебного пособия Блоки Дьенеша для самых маленьки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323" y="3854903"/>
            <a:ext cx="3810000" cy="2743201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1087355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3"/>
          <p:cNvSpPr>
            <a:spLocks noChangeArrowheads="1"/>
          </p:cNvSpPr>
          <p:nvPr/>
        </p:nvSpPr>
        <p:spPr bwMode="auto">
          <a:xfrm>
            <a:off x="357188" y="285750"/>
            <a:ext cx="85725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Игры с логическими блоками </a:t>
            </a:r>
            <a:r>
              <a:rPr lang="ru-RU" sz="20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Дьенеша</a:t>
            </a:r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позволяют:</a:t>
            </a:r>
            <a:endParaRPr lang="ru-RU" sz="2000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* 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Познакомить с формой, цветом, размером, толщиной объектов.</a:t>
            </a:r>
          </a:p>
          <a:p>
            <a:pPr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* Развивать пространственные представления.</a:t>
            </a:r>
          </a:p>
          <a:p>
            <a:pPr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* Развивать логическое мышление, представление о множестве, операции над множествами (сравнение, разбиение, классификация, абстрагирование, кодирование и декодирование инфор­мации).</a:t>
            </a:r>
          </a:p>
          <a:p>
            <a:pPr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* Усвоить элементарные навыки алгоритмической культуры мышления.</a:t>
            </a:r>
          </a:p>
          <a:p>
            <a:pPr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* Развивать умения выявлять свойства в объектах, называть их, обобщать объекты по их свойствам, объяснять сходства и различия объектов, обосновывать свои рассуждения.</a:t>
            </a:r>
          </a:p>
          <a:p>
            <a:pPr>
              <a:defRPr/>
            </a:pP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81369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* Развивать познавательные процессы, мыслительные операции.</a:t>
            </a:r>
          </a:p>
          <a:p>
            <a:pPr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* Воспитывать самостоятельность, инициативу, настойчивость в достижении цели.</a:t>
            </a:r>
          </a:p>
          <a:p>
            <a:pPr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* Развивать творческие способности, воображение, фантазию, способности к моделированию и конструированию.</a:t>
            </a:r>
          </a:p>
          <a:p>
            <a:pPr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* Развивать речь.</a:t>
            </a:r>
          </a:p>
          <a:p>
            <a:pPr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* Успешно овладеть основами математики и информатики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4443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</TotalTime>
  <Words>366</Words>
  <Application>Microsoft Office PowerPoint</Application>
  <PresentationFormat>Экран (4:3)</PresentationFormat>
  <Paragraphs>60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  «Испольование блоков Дьенеша для развития логического мышления детей 4-5лет»                                                         Подготовили:                                               Макотрина М.А.                                              Изместьева Е.В.</vt:lpstr>
      <vt:lpstr>ЛБД  -  логические блоки З. Дьенеша (развитие логического мышления)  </vt:lpstr>
      <vt:lpstr>Золтан Пал Дьенеш   (венг. Zoltán Pál Dienes; 1916—2014) — венгерский математик, психолог и педагог, профессор Шербрукского университета. Автор игрового подхода к развитию детей, идея которого заключается в освоении детьми математики посредством увлекательных логических игр.     </vt:lpstr>
      <vt:lpstr>Презентация PowerPoint</vt:lpstr>
      <vt:lpstr>Презентация PowerPoint</vt:lpstr>
      <vt:lpstr>Методическое обеспечение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Опыт российских педагогов показал эффективность использования логических блоков как игрового материала в работе с детьми дошкольного и начального школьного возраста для:  • Ознакомления детей с геометрическими фигурами и формой предметов, размером; • Развития мыслительных умений: сравнивать, анализировать, классифицировать, обобщать, абстрагировать, кодировать и декодировать информацию; • Усвоения элементарных навыков алгоритмической культуры мышления; • Развития познавательных процессов восприятия памяти, внимания, воображения; • Развития творческих способностей.</vt:lpstr>
      <vt:lpstr>Литература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Нетрадиционные развивающие игры (логические блоки Дьенеша) Подготовила: воспитатель Смирнова Н.С. </dc:title>
  <dc:creator>IRONMANN (AKA SHAMAN)</dc:creator>
  <cp:lastModifiedBy>Маша</cp:lastModifiedBy>
  <cp:revision>69</cp:revision>
  <dcterms:created xsi:type="dcterms:W3CDTF">2014-11-07T20:59:25Z</dcterms:created>
  <dcterms:modified xsi:type="dcterms:W3CDTF">2020-08-31T06:58:09Z</dcterms:modified>
</cp:coreProperties>
</file>